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8"/>
  </p:notesMasterIdLst>
  <p:sldIdLst>
    <p:sldId id="511" r:id="rId2"/>
    <p:sldId id="528" r:id="rId3"/>
    <p:sldId id="510" r:id="rId4"/>
    <p:sldId id="515" r:id="rId5"/>
    <p:sldId id="529" r:id="rId6"/>
    <p:sldId id="520" r:id="rId7"/>
    <p:sldId id="522" r:id="rId8"/>
    <p:sldId id="533" r:id="rId9"/>
    <p:sldId id="534" r:id="rId10"/>
    <p:sldId id="537" r:id="rId11"/>
    <p:sldId id="509" r:id="rId12"/>
    <p:sldId id="536" r:id="rId13"/>
    <p:sldId id="519" r:id="rId14"/>
    <p:sldId id="524" r:id="rId15"/>
    <p:sldId id="527" r:id="rId16"/>
    <p:sldId id="521" r:id="rId17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7"/>
    <a:srgbClr val="6D438D"/>
    <a:srgbClr val="60C3DA"/>
    <a:srgbClr val="EC6246"/>
    <a:srgbClr val="49556E"/>
    <a:srgbClr val="D8DCE5"/>
    <a:srgbClr val="FFCC99"/>
    <a:srgbClr val="921A1D"/>
    <a:srgbClr val="F26722"/>
    <a:srgbClr val="E62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78378" autoAdjust="0"/>
  </p:normalViewPr>
  <p:slideViewPr>
    <p:cSldViewPr>
      <p:cViewPr>
        <p:scale>
          <a:sx n="100" d="100"/>
          <a:sy n="100" d="100"/>
        </p:scale>
        <p:origin x="-468" y="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Уровень гибкого </a:t>
            </a:r>
            <a:r>
              <a:rPr lang="ru-RU" dirty="0" smtClean="0"/>
              <a:t>мышления</a:t>
            </a:r>
          </a:p>
          <a:p>
            <a:pPr>
              <a:defRPr/>
            </a:pPr>
            <a:r>
              <a:rPr lang="ru-RU" dirty="0" smtClean="0"/>
              <a:t> (начальная школа)</a:t>
            </a:r>
            <a:endParaRPr lang="ru-RU" dirty="0"/>
          </a:p>
        </c:rich>
      </c:tx>
      <c:layout>
        <c:manualLayout>
          <c:xMode val="edge"/>
          <c:yMode val="edge"/>
          <c:x val="0.15168728631829168"/>
          <c:y val="4.070060591558202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гибкого мышления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7.8000000000000083E-2</c:v>
                </c:pt>
                <c:pt idx="1">
                  <c:v>0.26900000000000002</c:v>
                </c:pt>
                <c:pt idx="2">
                  <c:v>0.65300000000000102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3DA948-70D6-42EF-92AF-149F63C7095F}" type="datetimeFigureOut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E218C-3E71-4A5B-9807-20B7DD79B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549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CA4FE1-FCDB-4A2F-A805-F60E0E6249C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516283-7F71-4092-AC07-6723DA6D4BD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A523D9-4059-4140-BFB7-55DA650B765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5D3E03-E42B-4C24-BBAD-730ECA4D975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D97881-D67C-43B1-8626-E46E4B63F9A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1258FD-0C70-49BF-B05B-009188E70B6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7693FC-42F4-4EAF-8505-A773F292639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90B7C-D59C-4E85-8B94-752B9F78C6B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E94876-EE14-4A10-9DA2-49BCA53D02A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7731EA-98DB-4917-AE37-591E304148E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F2941-ED46-4154-BDC4-A528E801DAF0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84D8-460A-4B61-8656-528B10C0D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BB7F0-FEBF-40D1-85BA-27C07396E9D1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EFFBF-6A45-4391-8F81-0D8ECB9BA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9F096-1757-4FE8-9C90-E9466B1F8247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F39C-269D-4E3A-8059-7B2923BDB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046EA-E27D-4B10-8F8B-369D0CC41E66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B7047-FCB0-41E2-9F2A-EFBC9D31F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1DFA8-BC70-4D2E-BFFD-7AD7CDF0A31D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25101-B626-438C-9FD0-627E3AF91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49BB3-E926-4DA7-9200-39E03CAD0DD3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7117-5A9C-4217-A3A5-38D5D1B07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1809-5E24-4B41-912A-0D1481332BCA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90A23-63A9-411E-ADF5-D3C7D049C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B088-DFFD-4889-89FF-A118F27AE9B9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CE96B-E488-4076-AD78-CE63269AE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668D4-7FD2-4E2F-B389-1E117CF1E78C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A276-6AD7-4A2B-A96D-80CE344BA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043F-93AB-46B4-BCD6-6A07320DA920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58B2-C923-4BB4-88E5-9CA988455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CD48F-2F15-4242-A4B1-FFC760BD2E9D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BE5B-C9F9-43E9-A431-317EEB8F2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C93A4019-673C-4761-AEF2-C61438A0B7DE}" type="datetime1">
              <a:rPr lang="ru-RU"/>
              <a:pPr>
                <a:defRPr/>
              </a:pPr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3244F6-971A-48EC-895E-477B5E3D4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n.ru/pages/e-library/vestnik_soc/18115942_2018_-_1_unicode/18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8137525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05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B3137E-4122-46CD-A71B-3C56EAA820E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32656"/>
          <a:ext cx="8640960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/>
                  </a:extLst>
                </a:gridCol>
                <a:gridCol w="6264696">
                  <a:extLst>
                    <a:ext uri="{9D8B030D-6E8A-4147-A177-3AD203B41FA5}"/>
                  </a:extLst>
                </a:gridCol>
              </a:tblGrid>
              <a:tr h="406363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(полное):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Создание в общеобразовательных организациях  </a:t>
                      </a:r>
                      <a:r>
                        <a:rPr lang="ru-RU" sz="3200" b="0" baseline="0" dirty="0" err="1" smtClean="0">
                          <a:solidFill>
                            <a:srgbClr val="49556E"/>
                          </a:solidFill>
                        </a:rPr>
                        <a:t>Вязниковского</a:t>
                      </a:r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 района «помогающих зон</a:t>
                      </a:r>
                      <a:r>
                        <a:rPr lang="en-US" sz="3200" b="0" baseline="0" dirty="0" smtClean="0">
                          <a:solidFill>
                            <a:srgbClr val="49556E"/>
                          </a:solidFill>
                        </a:rPr>
                        <a:t> #</a:t>
                      </a:r>
                      <a:r>
                        <a:rPr lang="ru-RU" sz="3200" b="0" baseline="0" dirty="0" err="1" smtClean="0">
                          <a:solidFill>
                            <a:srgbClr val="49556E"/>
                          </a:solidFill>
                        </a:rPr>
                        <a:t>Гибкоум</a:t>
                      </a:r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» с целью </a:t>
                      </a:r>
                      <a:r>
                        <a:rPr lang="ru-RU" sz="3200" b="0" dirty="0" smtClean="0">
                          <a:solidFill>
                            <a:srgbClr val="49556E"/>
                          </a:solidFill>
                        </a:rPr>
                        <a:t>повышения уровня гибкого</a:t>
                      </a:r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 мышления обучающихся начальной школы</a:t>
                      </a:r>
                      <a:endParaRPr lang="ru-RU" sz="3200" dirty="0">
                        <a:solidFill>
                          <a:srgbClr val="49556E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9700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(сокращенное):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Создание в ОО </a:t>
                      </a:r>
                      <a:r>
                        <a:rPr lang="ru-RU" sz="3200" b="0" baseline="0" dirty="0" err="1" smtClean="0">
                          <a:solidFill>
                            <a:srgbClr val="49556E"/>
                          </a:solidFill>
                        </a:rPr>
                        <a:t>Вязниковского</a:t>
                      </a:r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 района «помогающих зон </a:t>
                      </a:r>
                      <a:r>
                        <a:rPr lang="en-US" sz="3200" b="0" baseline="0" dirty="0" smtClean="0">
                          <a:solidFill>
                            <a:srgbClr val="49556E"/>
                          </a:solidFill>
                        </a:rPr>
                        <a:t>#</a:t>
                      </a:r>
                      <a:r>
                        <a:rPr lang="ru-RU" sz="3200" b="0" baseline="0" dirty="0" err="1" smtClean="0">
                          <a:solidFill>
                            <a:srgbClr val="49556E"/>
                          </a:solidFill>
                        </a:rPr>
                        <a:t>Гибкоум</a:t>
                      </a:r>
                      <a:r>
                        <a:rPr lang="ru-RU" sz="3200" b="0" baseline="0" dirty="0" smtClean="0">
                          <a:solidFill>
                            <a:srgbClr val="49556E"/>
                          </a:solidFill>
                        </a:rPr>
                        <a:t>»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D661C-5163-4B1D-AA6F-C5E7A2AB1906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404664"/>
          <a:ext cx="8569076" cy="5904655"/>
        </p:xfrm>
        <a:graphic>
          <a:graphicData uri="http://schemas.openxmlformats.org/drawingml/2006/table">
            <a:tbl>
              <a:tblPr firstRow="1" bandRow="1"/>
              <a:tblGrid>
                <a:gridCol w="8569076">
                  <a:extLst>
                    <a:ext uri="{9D8B030D-6E8A-4147-A177-3AD203B41FA5}"/>
                  </a:extLst>
                </a:gridCol>
              </a:tblGrid>
              <a:tr h="590465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 3. Обеспечить</a:t>
                      </a:r>
                      <a:r>
                        <a:rPr lang="ru-RU" sz="20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эффективность работы «помогающих зон </a:t>
                      </a:r>
                      <a:r>
                        <a:rPr lang="en-US" sz="20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000" b="1" dirty="0" err="1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0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000" b="0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" name="Облако 4"/>
          <p:cNvSpPr/>
          <p:nvPr/>
        </p:nvSpPr>
        <p:spPr>
          <a:xfrm>
            <a:off x="3419872" y="2276872"/>
            <a:ext cx="2952328" cy="18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Платформа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Гибкоум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683568" y="1556792"/>
            <a:ext cx="1584176" cy="936104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заданий</a:t>
            </a:r>
            <a:endParaRPr lang="ru-RU" dirty="0"/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3995936" y="1052736"/>
            <a:ext cx="1584176" cy="936104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Вопрос - ответ</a:t>
            </a:r>
            <a:endParaRPr lang="ru-RU" dirty="0"/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6948264" y="1628800"/>
            <a:ext cx="1584176" cy="936104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Конкурсы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3347864" y="4869160"/>
            <a:ext cx="2448272" cy="936104"/>
          </a:xfrm>
          <a:prstGeom prst="flowChartPunchedTap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Взаимообучение</a:t>
            </a:r>
            <a:r>
              <a:rPr lang="ru-RU" dirty="0" smtClean="0"/>
              <a:t> и экспертиза</a:t>
            </a:r>
            <a:endParaRPr lang="ru-RU" dirty="0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6876256" y="3933056"/>
            <a:ext cx="1800200" cy="1152128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Видеоряд</a:t>
            </a:r>
            <a:endParaRPr lang="ru-RU" dirty="0"/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323528" y="4365104"/>
            <a:ext cx="2736304" cy="936104"/>
          </a:xfrm>
          <a:prstGeom prst="flowChartPunchedTape">
            <a:avLst/>
          </a:prstGeom>
          <a:solidFill>
            <a:srgbClr val="6D4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Презентация лучших практик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13" idx="2"/>
          </p:cNvCxnSpPr>
          <p:nvPr/>
        </p:nvCxnSpPr>
        <p:spPr>
          <a:xfrm>
            <a:off x="4788024" y="1895230"/>
            <a:ext cx="0" cy="453650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6300192" y="2492896"/>
            <a:ext cx="648072" cy="252028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5940152" y="3573016"/>
            <a:ext cx="936104" cy="720080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267744" y="2276872"/>
            <a:ext cx="1440160" cy="288032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4283968" y="4077072"/>
            <a:ext cx="648072" cy="1008112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2051720" y="3789040"/>
            <a:ext cx="1656184" cy="576064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9B7516-B6CF-43BC-BDA5-B91BA7B0DD70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Заголовок 5"/>
          <p:cNvSpPr txBox="1">
            <a:spLocks/>
          </p:cNvSpPr>
          <p:nvPr/>
        </p:nvSpPr>
        <p:spPr bwMode="auto">
          <a:xfrm>
            <a:off x="30163" y="122238"/>
            <a:ext cx="896302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endParaRPr lang="ru-RU" sz="200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214290"/>
          <a:ext cx="8856984" cy="6309360"/>
        </p:xfrm>
        <a:graphic>
          <a:graphicData uri="http://schemas.openxmlformats.org/drawingml/2006/table">
            <a:tbl>
              <a:tblPr/>
              <a:tblGrid>
                <a:gridCol w="1550635"/>
                <a:gridCol w="7306349"/>
              </a:tblGrid>
              <a:tr h="5357826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Оборудованы зоны: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«3,14»;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арт-кафе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«Квадрат Малевича»; «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Book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Crossing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в 21 образовательной организации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Обучено  5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тьюторов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21 школьный  координатор проекта, обеспечивающие функционирование «помогающих зон ».</a:t>
                      </a:r>
                      <a:endParaRPr lang="ru-RU" sz="2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Сформированы школьные команды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тьюторов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координаторов, организовано  их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интенсив-погружение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350" marR="0" lvl="0" indent="20638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 регламент  работы «помогающих зон»</a:t>
                      </a: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Включены в работу «помогающих зон» не менее 95 лидеров детского общественного движения</a:t>
                      </a: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Создано методическое руководство, включающее лучшие практики работы «помогающих зон»</a:t>
                      </a:r>
                    </a:p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Создана платформа «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 в социальной сети, в которой происходит обмен информацией и трансляция опыта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4213" y="6356350"/>
            <a:ext cx="6767512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 </a:t>
            </a:r>
          </a:p>
          <a:p>
            <a:pPr>
              <a:defRPr/>
            </a:pPr>
            <a:r>
              <a:rPr lang="ru-RU" dirty="0"/>
              <a:t>Выпускной квалификационный проект </a:t>
            </a:r>
          </a:p>
        </p:txBody>
      </p:sp>
      <p:sp>
        <p:nvSpPr>
          <p:cNvPr id="1331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B72EF-780D-48E4-95E7-0D1E48F8D5DC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Заголовок 5"/>
          <p:cNvSpPr txBox="1">
            <a:spLocks/>
          </p:cNvSpPr>
          <p:nvPr/>
        </p:nvSpPr>
        <p:spPr bwMode="auto">
          <a:xfrm>
            <a:off x="30163" y="122238"/>
            <a:ext cx="896302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endParaRPr lang="ru-RU" sz="2000">
              <a:solidFill>
                <a:srgbClr val="921A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1600884"/>
                <a:gridCol w="7543116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Контрольные точки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556E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103839"/>
              </p:ext>
            </p:extLst>
          </p:nvPr>
        </p:nvGraphicFramePr>
        <p:xfrm>
          <a:off x="1691680" y="116632"/>
          <a:ext cx="7272808" cy="726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156"/>
                <a:gridCol w="1798652"/>
              </a:tblGrid>
              <a:tr h="870349">
                <a:tc>
                  <a:txBody>
                    <a:bodyPr/>
                    <a:lstStyle/>
                    <a:p>
                      <a:pPr algn="ctr" fontAlgn="ctr"/>
                      <a:endParaRPr lang="ru-RU" sz="20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</a:rPr>
                        <a:t>Контрольная точка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Срок исполнения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352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 </a:t>
                      </a:r>
                      <a:r>
                        <a:rPr lang="ru-RU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паспорт проекта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17.06.2019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98073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Проведена входная диагностика уровня гибкого мышления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26.10.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98073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Мониторинг входной диагностики уровня гибкого мышления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09.11.2019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30688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Создана 1  «помогающая зона» в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26.12.2019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238">
                <a:tc>
                  <a:txBody>
                    <a:bodyPr/>
                    <a:lstStyle/>
                    <a:p>
                      <a:pPr marL="6350" marR="0" lvl="0" indent="20638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 видео-ролик о работе «помогающей зоны» в каждом ОО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20.01.2020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4339"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Создана платформа «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», в том числе в социальной сети, в которой происходит обмен информацией и трансляция опыта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238"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 отчет по результатам диагностики уровня гибкого мышления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ежегодно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238"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Приемка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31.05.2022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39750" y="6356350"/>
            <a:ext cx="7488238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 </a:t>
            </a:r>
          </a:p>
          <a:p>
            <a:pPr>
              <a:defRPr/>
            </a:pPr>
            <a:r>
              <a:rPr lang="ru-RU" dirty="0"/>
              <a:t>Выпускной квалификационный проект </a:t>
            </a:r>
          </a:p>
        </p:txBody>
      </p:sp>
      <p:sp>
        <p:nvSpPr>
          <p:cNvPr id="1536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3D90E-C537-4895-B4E2-709D3473D21B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Заголовок 1"/>
          <p:cNvSpPr txBox="1">
            <a:spLocks/>
          </p:cNvSpPr>
          <p:nvPr/>
        </p:nvSpPr>
        <p:spPr bwMode="auto">
          <a:xfrm>
            <a:off x="1187624" y="0"/>
            <a:ext cx="6786562" cy="6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1006475">
              <a:lnSpc>
                <a:spcPct val="90000"/>
              </a:lnSpc>
            </a:pPr>
            <a:r>
              <a:rPr lang="ru-RU" sz="2800" dirty="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заинтересованных сторон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693201"/>
              </p:ext>
            </p:extLst>
          </p:nvPr>
        </p:nvGraphicFramePr>
        <p:xfrm>
          <a:off x="323528" y="692696"/>
          <a:ext cx="8640960" cy="5957312"/>
        </p:xfrm>
        <a:graphic>
          <a:graphicData uri="http://schemas.openxmlformats.org/drawingml/2006/table">
            <a:tbl>
              <a:tblPr firstRow="1" bandRow="1"/>
              <a:tblGrid>
                <a:gridCol w="5361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3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83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63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0243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 или организация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Представитель интересов</a:t>
                      </a:r>
                      <a:b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(ФИО, должность)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Ожидание от реализации проекта (программы)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Управление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образования администрации Вязниковского района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Начальник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управления образования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Повышение образовательных результатов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Учреждения дополнительного образования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Руководители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Привлечение большего количества детей в активную творческую деятельность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Родители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Председатели Управляющих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Советов, родительских комитетов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Повышение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успешности ученика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Образовательные организации среднего и высшего профессионального образования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Руководители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Исследования и практические наработки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18C10-3ADA-490B-A06B-50F14C54BA36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Заголовок 5"/>
          <p:cNvSpPr txBox="1">
            <a:spLocks/>
          </p:cNvSpPr>
          <p:nvPr/>
        </p:nvSpPr>
        <p:spPr bwMode="auto">
          <a:xfrm>
            <a:off x="712788" y="225425"/>
            <a:ext cx="7675562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Реестр рисков и возможностей проекта</a:t>
            </a:r>
          </a:p>
        </p:txBody>
      </p:sp>
      <p:graphicFrame>
        <p:nvGraphicFramePr>
          <p:cNvPr id="7" name="Объект 3"/>
          <p:cNvGraphicFramePr>
            <a:graphicFrameLocks/>
          </p:cNvGraphicFramePr>
          <p:nvPr/>
        </p:nvGraphicFramePr>
        <p:xfrm>
          <a:off x="712788" y="1146175"/>
          <a:ext cx="7964358" cy="3627822"/>
        </p:xfrm>
        <a:graphic>
          <a:graphicData uri="http://schemas.openxmlformats.org/drawingml/2006/table">
            <a:tbl>
              <a:tblPr firstRow="1" firstCol="1" bandRow="1"/>
              <a:tblGrid>
                <a:gridCol w="455316">
                  <a:extLst>
                    <a:ext uri="{9D8B030D-6E8A-4147-A177-3AD203B41FA5}"/>
                  </a:extLst>
                </a:gridCol>
                <a:gridCol w="3580428">
                  <a:extLst>
                    <a:ext uri="{9D8B030D-6E8A-4147-A177-3AD203B41FA5}"/>
                  </a:extLst>
                </a:gridCol>
                <a:gridCol w="3928614">
                  <a:extLst>
                    <a:ext uri="{9D8B030D-6E8A-4147-A177-3AD203B41FA5}"/>
                  </a:extLst>
                </a:gridCol>
              </a:tblGrid>
              <a:tr h="736766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риска/возможности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по предупреждению риска/ 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реализации возможности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/>
                </a:extLst>
              </a:tr>
              <a:tr h="654614">
                <a:tc gridSpan="3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Риски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546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Передача управления образованием с муниципального уровня на региональный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Продвижение проекта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региональном уровне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83881">
                <a:tc gridSpan="3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</a:t>
                      </a:r>
                      <a:endParaRPr lang="ru-RU" sz="2000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838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Дополнительное финансирование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Укрепление материально-технической базы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проекта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23C2D-06CD-43DC-96D2-C26DD320167A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17411" name="Заголовок 5"/>
          <p:cNvSpPr txBox="1">
            <a:spLocks/>
          </p:cNvSpPr>
          <p:nvPr/>
        </p:nvSpPr>
        <p:spPr bwMode="auto">
          <a:xfrm>
            <a:off x="395288" y="-31750"/>
            <a:ext cx="38989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Бюджет проекта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764704"/>
          <a:ext cx="8831325" cy="6022812"/>
        </p:xfrm>
        <a:graphic>
          <a:graphicData uri="http://schemas.openxmlformats.org/drawingml/2006/table">
            <a:tbl>
              <a:tblPr firstRow="1" bandRow="1">
                <a:solidFill>
                  <a:srgbClr val="FFCC99"/>
                </a:solidFill>
              </a:tblPr>
              <a:tblGrid>
                <a:gridCol w="540440">
                  <a:extLst>
                    <a:ext uri="{9D8B030D-6E8A-4147-A177-3AD203B41FA5}"/>
                  </a:extLst>
                </a:gridCol>
                <a:gridCol w="1890166">
                  <a:extLst>
                    <a:ext uri="{9D8B030D-6E8A-4147-A177-3AD203B41FA5}"/>
                  </a:extLst>
                </a:gridCol>
                <a:gridCol w="1961747">
                  <a:extLst>
                    <a:ext uri="{9D8B030D-6E8A-4147-A177-3AD203B41FA5}"/>
                  </a:extLst>
                </a:gridCol>
                <a:gridCol w="1961747">
                  <a:extLst>
                    <a:ext uri="{9D8B030D-6E8A-4147-A177-3AD203B41FA5}"/>
                  </a:extLst>
                </a:gridCol>
                <a:gridCol w="1357458">
                  <a:extLst>
                    <a:ext uri="{9D8B030D-6E8A-4147-A177-3AD203B41FA5}"/>
                  </a:extLst>
                </a:gridCol>
                <a:gridCol w="1119767">
                  <a:extLst>
                    <a:ext uri="{9D8B030D-6E8A-4147-A177-3AD203B41FA5}"/>
                  </a:extLst>
                </a:gridCol>
              </a:tblGrid>
              <a:tr h="534145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Бюджетные источники финансирования, рублей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B w="190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Внебюджетные</a:t>
                      </a:r>
                    </a:p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источники</a:t>
                      </a:r>
                    </a:p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финансирования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рублей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/>
                </a:extLst>
              </a:tr>
              <a:tr h="545975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mpd="sng">
                      <a:noFill/>
                    </a:lnT>
                    <a:lnB w="190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T w="38100" cmpd="sng">
                      <a:noFill/>
                    </a:lnT>
                    <a:lnB w="190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T w="38100" cmpd="sng">
                      <a:noFill/>
                    </a:lnT>
                    <a:lnB w="190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/>
                </a:extLst>
              </a:tr>
              <a:tr h="412846">
                <a:tc gridSpan="6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Общие организационные мероприятия по проекту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Улучшение МТБ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(специальное оборудование, мягкие модули, мебель, дидактический материал, тренажеры)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2 000 000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2 000 000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Создание платформы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Гибкоум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50 000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4203">
                <a:tc gridSpan="6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600" b="1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результатам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Стимулирующие выплаты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2 000 000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2 000 000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Призовой фонд для поощрения обучающихся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42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100 000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3028D4-0979-4AAF-8E6A-F2E57C9098E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Заголовок 1"/>
          <p:cNvSpPr txBox="1">
            <a:spLocks/>
          </p:cNvSpPr>
          <p:nvPr/>
        </p:nvSpPr>
        <p:spPr bwMode="auto">
          <a:xfrm>
            <a:off x="376238" y="404813"/>
            <a:ext cx="838993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0062A7"/>
                </a:solidFill>
                <a:latin typeface="Calibri Light" pitchFamily="34" charset="0"/>
              </a:rPr>
              <a:t>   </a:t>
            </a:r>
            <a:r>
              <a:rPr lang="ru-RU" sz="2800">
                <a:solidFill>
                  <a:srgbClr val="921A1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функционирования результатов проекта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99792" y="5589240"/>
            <a:ext cx="3312368" cy="79208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Обучающиеся начальной школы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760" y="4149080"/>
            <a:ext cx="3816424" cy="79208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Обучающиеся основной школы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691680" y="2636912"/>
            <a:ext cx="5256584" cy="79208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Обучающиеся средней школы</a:t>
            </a:r>
            <a:endParaRPr lang="ru-RU" dirty="0"/>
          </a:p>
        </p:txBody>
      </p:sp>
      <p:sp>
        <p:nvSpPr>
          <p:cNvPr id="27" name="Стрелка вверх 26"/>
          <p:cNvSpPr/>
          <p:nvPr/>
        </p:nvSpPr>
        <p:spPr>
          <a:xfrm>
            <a:off x="3059832" y="1988840"/>
            <a:ext cx="2448272" cy="648072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1520" y="1196752"/>
            <a:ext cx="8424936" cy="79208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Обучающиеся образовательных организаций других территорий </a:t>
            </a:r>
            <a:endParaRPr lang="ru-RU" dirty="0"/>
          </a:p>
        </p:txBody>
      </p:sp>
      <p:sp>
        <p:nvSpPr>
          <p:cNvPr id="12" name="Стрелка вверх 11"/>
          <p:cNvSpPr/>
          <p:nvPr/>
        </p:nvSpPr>
        <p:spPr>
          <a:xfrm>
            <a:off x="3131840" y="4941168"/>
            <a:ext cx="2448272" cy="648072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3059832" y="3429000"/>
            <a:ext cx="2448272" cy="720080"/>
          </a:xfrm>
          <a:prstGeom prst="up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AA13C2-4888-4D90-A185-79C9D2AA825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637130"/>
              </p:ext>
            </p:extLst>
          </p:nvPr>
        </p:nvGraphicFramePr>
        <p:xfrm>
          <a:off x="395536" y="332656"/>
          <a:ext cx="8451090" cy="6123612"/>
        </p:xfrm>
        <a:graphic>
          <a:graphicData uri="http://schemas.openxmlformats.org/drawingml/2006/table">
            <a:tbl>
              <a:tblPr>
                <a:solidFill>
                  <a:srgbClr val="F99B1C"/>
                </a:solidFill>
              </a:tblPr>
              <a:tblGrid>
                <a:gridCol w="2808312">
                  <a:extLst>
                    <a:ext uri="{9D8B030D-6E8A-4147-A177-3AD203B41FA5}"/>
                  </a:extLst>
                </a:gridCol>
                <a:gridCol w="5642778">
                  <a:extLst>
                    <a:ext uri="{9D8B030D-6E8A-4147-A177-3AD203B41FA5}"/>
                  </a:extLst>
                </a:gridCol>
              </a:tblGrid>
              <a:tr h="230425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 Президента РФ от 07.05.2018 № 204 «О национальных целях и стратегических задачах развития Российской Федерации на период до 2024 года»;</a:t>
                      </a:r>
                    </a:p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закон "Об образовании в Российской Федерации" от 29.12.2012 N 273-ФЗ.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006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Связь с государственными программами Российской Федерации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Государственная программа «Развитие образования на 2018-2025 гг.» (утв. Постановлением</a:t>
                      </a: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Правительства РФ от 26 декабря 2017 г. № 1642);</a:t>
                      </a:r>
                    </a:p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Федеральный проект «Успех каждого ребенка» (утв. Указом Президента РФ от 07.05.2018 №204;</a:t>
                      </a:r>
                    </a:p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Государственная программа Владимирской области «Развитие образования» (утв. Постановлением Губернатора Владимирской области от 04.02.2014г. №59);</a:t>
                      </a:r>
                    </a:p>
                    <a:p>
                      <a:pPr marL="8255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Муниципальная программа «Развитие общего и дополнительного образования в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Вязниковском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районе на 2016-2020 годы» (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увт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Постановлением Главы администрации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Вязниковского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района от 18.12.2015г. №1302);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27088" y="6448425"/>
            <a:ext cx="6913562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 </a:t>
            </a:r>
          </a:p>
          <a:p>
            <a:pPr>
              <a:defRPr/>
            </a:pPr>
            <a:r>
              <a:rPr lang="ru-RU" dirty="0"/>
              <a:t>Выпускной квалификационный проект </a:t>
            </a:r>
          </a:p>
        </p:txBody>
      </p:sp>
      <p:sp>
        <p:nvSpPr>
          <p:cNvPr id="409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6943BE-9E9F-43F5-AD4C-64B773C18A75}" type="slidenum">
              <a:rPr lang="ru-RU" sz="1200" b="1">
                <a:solidFill>
                  <a:schemeClr val="tx1"/>
                </a:solidFill>
              </a:rPr>
              <a:pPr/>
              <a:t>3</a:t>
            </a:fld>
            <a:endParaRPr lang="ru-RU" sz="1200" b="1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61457"/>
              </p:ext>
            </p:extLst>
          </p:nvPr>
        </p:nvGraphicFramePr>
        <p:xfrm>
          <a:off x="179512" y="260648"/>
          <a:ext cx="8741496" cy="2641537"/>
        </p:xfrm>
        <a:graphic>
          <a:graphicData uri="http://schemas.openxmlformats.org/drawingml/2006/table">
            <a:tbl>
              <a:tblPr firstRow="1" firstCol="1" bandRow="1"/>
              <a:tblGrid>
                <a:gridCol w="2121057">
                  <a:extLst>
                    <a:ext uri="{9D8B030D-6E8A-4147-A177-3AD203B41FA5}"/>
                  </a:extLst>
                </a:gridCol>
                <a:gridCol w="5302704">
                  <a:extLst>
                    <a:ext uri="{9D8B030D-6E8A-4147-A177-3AD203B41FA5}"/>
                  </a:extLst>
                </a:gridCol>
                <a:gridCol w="1317735">
                  <a:extLst>
                    <a:ext uri="{9D8B030D-6E8A-4147-A177-3AD203B41FA5}"/>
                  </a:extLst>
                </a:gridCol>
              </a:tblGrid>
              <a:tr h="5225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начала и окончания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 июля 2019  года – 31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мая 2022 года</a:t>
                      </a: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3225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ФИО, должность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8128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для групп из разных регионов (организаций) указываются должности или приравненные к ним категории работников организаций или заполняется на примере одного конкретного региона (организации)</a:t>
                      </a: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76618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marR="0" lvl="0" indent="4445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Сырбу</a:t>
                      </a:r>
                      <a:r>
                        <a:rPr lang="ru-RU" sz="11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А.А.</a:t>
                      </a:r>
                      <a:r>
                        <a:rPr lang="ru-RU" sz="11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социальный педагог МБОУ «</a:t>
                      </a:r>
                      <a:r>
                        <a:rPr lang="ru-RU" sz="11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Никологорская</a:t>
                      </a:r>
                      <a:r>
                        <a:rPr lang="ru-RU" sz="11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СОШ»</a:t>
                      </a:r>
                    </a:p>
                    <a:p>
                      <a:pPr marL="90170" marR="0" lvl="0" indent="4445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портфеля Сысоев А.Б. директор МБОУ «Паустовская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90170" marR="0" lvl="0" indent="4445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rgbClr val="0062A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71297"/>
              </p:ext>
            </p:extLst>
          </p:nvPr>
        </p:nvGraphicFramePr>
        <p:xfrm>
          <a:off x="179512" y="3068960"/>
          <a:ext cx="8820472" cy="2834640"/>
        </p:xfrm>
        <a:graphic>
          <a:graphicData uri="http://schemas.openxmlformats.org/drawingml/2006/table">
            <a:tbl>
              <a:tblPr firstRow="1" bandRow="1"/>
              <a:tblGrid>
                <a:gridCol w="2035494">
                  <a:extLst>
                    <a:ext uri="{9D8B030D-6E8A-4147-A177-3AD203B41FA5}"/>
                  </a:extLst>
                </a:gridCol>
                <a:gridCol w="6784978">
                  <a:extLst>
                    <a:ext uri="{9D8B030D-6E8A-4147-A177-3AD203B41FA5}"/>
                  </a:extLst>
                </a:gridCol>
              </a:tblGrid>
              <a:tr h="17259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Список разработчиков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 (регион,  должность, место работы)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Воронина Н.М., учитель иностранного языка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Мстерская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 им. И.И. Голубева»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Жукова М.В., учитель начальных классов МБОУ «СОШ №6»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Кузина Е. В., зам. директор по УР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Мстерская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 им. И.И. Голубева»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Кузина М.А., учитель начальных классов МБОУ «Козловская СОШ»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Лазарева Н. А., учитель начальных классов  МБОУ 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Нововязниковская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оош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Никитина И. Н., учитель математики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Вязовская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оош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Петрова М.В., учитель английского языка МБОУ «СОШ №9»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Семенова Л.С., учитель истории и обществознания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Сергеевская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Сергеева С.В., учитель начальных классов МБОУ «СОШ №6»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Степанова И.С., учитель начальных классов МБОУ «СОШ №2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им.В.Н.Кубасова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pPr latinLnBrk="1"/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Трубочкина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учитель начальных классов  МБОУ «Октябрьская ООШ № 2»  </a:t>
                      </a:r>
                    </a:p>
                    <a:p>
                      <a:pPr latinLnBrk="1"/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Чернякова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В.В., учитель начальных классов 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Никологорская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СОШ»</a:t>
                      </a:r>
                    </a:p>
                    <a:p>
                      <a:pPr latinLnBrk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Фролова Н.П.,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зам.директора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УВР МБОУ «СОШ №2»</a:t>
                      </a:r>
                    </a:p>
                    <a:p>
                      <a:pPr latinLnBrk="1"/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Штурмина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Н.Г., директор МБОУ «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Мстерская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 им. И.И. Голубева»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1259632" y="2132856"/>
          <a:ext cx="655272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F64F3B-61E4-49A3-89EB-4D07D9F48A53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60648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Гибкое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мышление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умение человека быстро реагировать, легко находить новые отличные друг от друга варианты решения какой-либо проблемы. Умение свободно распоряжаться имеющимися ресурсами (материальные, информационные), выявлять закономерности, составлять ассоциативные связи, уметь мыслить и действовать в широком диапазоне увиденных возможностей.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445224"/>
            <a:ext cx="7056784" cy="10081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Низкий уровень гибкого мышления обучающихся начальной школы – одна из причин снижения образовательных результатов</a:t>
            </a:r>
            <a:endParaRPr lang="ru-RU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403648" y="4869160"/>
            <a:ext cx="655272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И.Б.Румянцева, к.п.н., ШГПУ, 2018 г.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</a:p>
          <a:p>
            <a:pPr defTabSz="1006475">
              <a:lnSpc>
                <a:spcPct val="900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http://www.unn.ru/pages/e-library/vestnik_soc/18115942_2018_-_1_unicode/18.pdf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B3319-45D3-482E-B33D-3A98BAFC3FCC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0">
            <a:extLst>
              <a:ext uri="{FF2B5EF4-FFF2-40B4-BE49-F238E27FC236}"/>
            </a:extLst>
          </p:cNvPr>
          <p:cNvGrpSpPr/>
          <p:nvPr/>
        </p:nvGrpSpPr>
        <p:grpSpPr>
          <a:xfrm>
            <a:off x="467544" y="620687"/>
            <a:ext cx="7770211" cy="4752529"/>
            <a:chOff x="1473010" y="2689119"/>
            <a:chExt cx="6769810" cy="3661898"/>
          </a:xfrm>
          <a:solidFill>
            <a:srgbClr val="D8DCE5"/>
          </a:solidFill>
        </p:grpSpPr>
        <p:sp>
          <p:nvSpPr>
            <p:cNvPr id="12" name="Прямоугольник 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473010" y="2689120"/>
              <a:ext cx="2953610" cy="138708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Необходимо повысить уровень гибкого мышления</a:t>
              </a:r>
              <a:endPara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425447" y="2689119"/>
              <a:ext cx="2817373" cy="144256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Развитие гибкого мышления имеет  ситуативный характер и </a:t>
              </a:r>
            </a:p>
            <a:p>
              <a:pPr algn="ctr">
                <a:defRPr/>
              </a:pPr>
              <a:r>
                <a:rPr lang="ru-RU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не контролируется</a:t>
              </a:r>
              <a:endPara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endParaRPr lang="ru-RU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Прямая со стрелкой 13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4518325" y="3701287"/>
              <a:ext cx="1008112" cy="0"/>
            </a:xfrm>
            <a:prstGeom prst="straightConnector1">
              <a:avLst/>
            </a:prstGeom>
            <a:grpFill/>
            <a:ln w="920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Скругленный прямоугольник 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100381" y="5296834"/>
              <a:ext cx="5904656" cy="105418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Как изменить среду школы, чтобы она способствовала развитию гибкого мышления</a:t>
              </a:r>
              <a:endPara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Стрелка вниз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347864" y="4242652"/>
              <a:ext cx="3312368" cy="986802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81063" y="6356350"/>
            <a:ext cx="6931025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</a:t>
            </a:r>
          </a:p>
          <a:p>
            <a:pPr>
              <a:defRPr/>
            </a:pPr>
            <a:r>
              <a:rPr lang="ru-RU" dirty="0"/>
              <a:t> Выпускной квалификационный проект </a:t>
            </a:r>
          </a:p>
        </p:txBody>
      </p:sp>
      <p:sp>
        <p:nvSpPr>
          <p:cNvPr id="717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7F3EF8-266A-4B54-8B22-7E8892E7BC0B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950" y="549275"/>
          <a:ext cx="8928545" cy="6192328"/>
        </p:xfrm>
        <a:graphic>
          <a:graphicData uri="http://schemas.openxmlformats.org/drawingml/2006/table">
            <a:tbl>
              <a:tblPr firstRow="1" bandRow="1"/>
              <a:tblGrid>
                <a:gridCol w="1684823">
                  <a:extLst>
                    <a:ext uri="{9D8B030D-6E8A-4147-A177-3AD203B41FA5}"/>
                  </a:extLst>
                </a:gridCol>
                <a:gridCol w="2502559">
                  <a:extLst>
                    <a:ext uri="{9D8B030D-6E8A-4147-A177-3AD203B41FA5}"/>
                  </a:extLst>
                </a:gridCol>
                <a:gridCol w="1388259">
                  <a:extLst>
                    <a:ext uri="{9D8B030D-6E8A-4147-A177-3AD203B41FA5}"/>
                  </a:extLst>
                </a:gridCol>
                <a:gridCol w="1234189">
                  <a:extLst>
                    <a:ext uri="{9D8B030D-6E8A-4147-A177-3AD203B41FA5}"/>
                  </a:extLst>
                </a:gridCol>
                <a:gridCol w="706238">
                  <a:extLst>
                    <a:ext uri="{9D8B030D-6E8A-4147-A177-3AD203B41FA5}"/>
                  </a:extLst>
                </a:gridCol>
                <a:gridCol w="696695">
                  <a:extLst>
                    <a:ext uri="{9D8B030D-6E8A-4147-A177-3AD203B41FA5}"/>
                  </a:extLst>
                </a:gridCol>
                <a:gridCol w="715782">
                  <a:extLst>
                    <a:ext uri="{9D8B030D-6E8A-4147-A177-3AD203B41FA5}"/>
                  </a:extLst>
                </a:gridCol>
              </a:tblGrid>
              <a:tr h="9857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6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 проекта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6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 уровня гибкого мышления обучающихся  начальной школы через организацию «помогающих зон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в ОО 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Вязниковского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534126">
                <a:tc rowSpan="5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6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их значения</a:t>
                      </a:r>
                    </a:p>
                    <a:p>
                      <a:r>
                        <a:rPr lang="ru-RU" sz="16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годам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</a:t>
                      </a:r>
                    </a:p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</a:t>
                      </a:r>
                    </a:p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значение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534126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extLst>
                  <a:ext uri="{0D108BD9-81ED-4DB2-BD59-A6C34878D82A}"/>
                </a:extLst>
              </a:tr>
              <a:tr h="1553245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учащихся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 гибким мышлением среди обучающихся начальных классов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Высокий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anchor="b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925973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обучающихся начальной школы, выполняющих задания повышенного уровня на ВПР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30028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ОО,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имеющих «помогающие зоны»  для развития гибкого мышление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налитический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856876"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родителей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положительно оценивающих образовательные услуги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аналитический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19" name="Заголовок 5"/>
          <p:cNvSpPr txBox="1">
            <a:spLocks/>
          </p:cNvSpPr>
          <p:nvPr/>
        </p:nvSpPr>
        <p:spPr bwMode="auto">
          <a:xfrm>
            <a:off x="14288" y="44450"/>
            <a:ext cx="67691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921A1D"/>
                </a:solidFill>
                <a:latin typeface="Times New Roman" pitchFamily="18" charset="0"/>
                <a:cs typeface="Times New Roman" pitchFamily="18" charset="0"/>
              </a:rPr>
              <a:t>Целеполагание проекта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26204-2762-4940-AFAD-E5229C1262A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500063"/>
          <a:ext cx="8640959" cy="5821680"/>
        </p:xfrm>
        <a:graphic>
          <a:graphicData uri="http://schemas.openxmlformats.org/drawingml/2006/table">
            <a:tbl>
              <a:tblPr firstRow="1" bandRow="1"/>
              <a:tblGrid>
                <a:gridCol w="1008112">
                  <a:extLst>
                    <a:ext uri="{9D8B030D-6E8A-4147-A177-3AD203B41FA5}"/>
                  </a:extLst>
                </a:gridCol>
                <a:gridCol w="7632847">
                  <a:extLst>
                    <a:ext uri="{9D8B030D-6E8A-4147-A177-3AD203B41FA5}"/>
                  </a:extLst>
                </a:gridCol>
              </a:tblGrid>
              <a:tr h="55932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Задачи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 уровня гибкого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мышления обучающихся через организацию «помогающих зон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ОО </a:t>
                      </a:r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Вязниковского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Создать</a:t>
                      </a:r>
                      <a:r>
                        <a:rPr lang="ru-RU" sz="24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 всех ОО зоны, способствующие развитию гибкого мышления.</a:t>
                      </a:r>
                      <a:endParaRPr lang="ru-RU" sz="2400" b="1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Организовать погружение учащихся в «помогающие зоны </a:t>
                      </a:r>
                      <a:r>
                        <a:rPr lang="en-US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400" b="1" dirty="0" err="1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endParaRPr lang="ru-RU" sz="2400" b="1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Обеспечить</a:t>
                      </a:r>
                      <a:r>
                        <a:rPr lang="ru-RU" sz="24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эффективность работы «помогающих зон </a:t>
                      </a:r>
                      <a:r>
                        <a:rPr lang="en-US" sz="24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400" b="1" dirty="0" err="1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4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204" name="Заголовок 1"/>
          <p:cNvSpPr txBox="1">
            <a:spLocks/>
          </p:cNvSpPr>
          <p:nvPr/>
        </p:nvSpPr>
        <p:spPr bwMode="auto">
          <a:xfrm>
            <a:off x="468313" y="136525"/>
            <a:ext cx="82073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1006475">
              <a:lnSpc>
                <a:spcPct val="90000"/>
              </a:lnSpc>
            </a:pPr>
            <a:r>
              <a:rPr lang="ru-RU" sz="2800">
                <a:solidFill>
                  <a:srgbClr val="00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6" name="Picture 2" descr="C:\Users\pk744\Desktop\shutterstock_204911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65104"/>
            <a:ext cx="2399928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850" y="6356350"/>
            <a:ext cx="7488238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</a:t>
            </a:r>
          </a:p>
          <a:p>
            <a:pPr>
              <a:defRPr/>
            </a:pPr>
            <a:r>
              <a:rPr lang="ru-RU" dirty="0"/>
              <a:t>Выпускной квалификационный проект </a:t>
            </a:r>
          </a:p>
        </p:txBody>
      </p:sp>
      <p:sp>
        <p:nvSpPr>
          <p:cNvPr id="921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8C9A0A-04AE-4D49-AE24-876FB08DC527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188640"/>
          <a:ext cx="8785100" cy="6552728"/>
        </p:xfrm>
        <a:graphic>
          <a:graphicData uri="http://schemas.openxmlformats.org/drawingml/2006/table">
            <a:tbl>
              <a:tblPr firstRow="1" bandRow="1"/>
              <a:tblGrid>
                <a:gridCol w="8785100">
                  <a:extLst>
                    <a:ext uri="{9D8B030D-6E8A-4147-A177-3AD203B41FA5}"/>
                  </a:extLst>
                </a:gridCol>
              </a:tblGrid>
              <a:tr h="655272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1.</a:t>
                      </a:r>
                      <a:r>
                        <a:rPr lang="ru-RU" sz="2000" b="1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Создать</a:t>
                      </a:r>
                      <a:r>
                        <a:rPr lang="ru-RU" sz="2000" b="1" baseline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 всех ОО зоны, способствующие развитию гибкого мышления</a:t>
                      </a:r>
                      <a:endParaRPr lang="en-US" sz="2000" b="1" baseline="0" dirty="0" smtClean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lang="ru-RU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Одна из методик, позволяющих </a:t>
                      </a: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развить гибкость мышления</a:t>
                      </a: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является система, которую предложил В.Н. </a:t>
                      </a:r>
                      <a:r>
                        <a:rPr lang="ru-RU" sz="16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Келасьев</a:t>
                      </a: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 (В.Н. Некоторые подходы к развитию гибкости мышления // Практическое мышление: функционирование и развитие. М., 1990.) . Она включает в себя следующие этапы:</a:t>
                      </a:r>
                      <a:endParaRPr lang="ru-RU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«Помогающие зоны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20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Основные требования: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свободное пространство (рекреации, библиотека, актовый зал и пр.);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большая перемена 20-30 минут;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школьный координатор;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 (педагог-организатор, библиотекарь, учителя начальных классов)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491880" y="2276872"/>
            <a:ext cx="201622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Смена привычных пространственных связей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005064"/>
            <a:ext cx="2232248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арт-кафе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«Квадрат Малевича»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932040" y="4653136"/>
            <a:ext cx="0" cy="28803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39552" y="2204864"/>
            <a:ext cx="1944216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Смена привычных для человека связей общности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55576" y="4077072"/>
            <a:ext cx="151216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«3,14»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372200" y="2276872"/>
            <a:ext cx="2016224" cy="1008112"/>
          </a:xfrm>
          <a:prstGeom prst="rect">
            <a:avLst/>
          </a:prstGeom>
          <a:solidFill>
            <a:srgbClr val="EC62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Смена связей преобразования действий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72200" y="4005064"/>
            <a:ext cx="2016224" cy="648072"/>
          </a:xfrm>
          <a:prstGeom prst="rect">
            <a:avLst/>
          </a:prstGeom>
          <a:solidFill>
            <a:srgbClr val="EC62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BookCrossing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7236296" y="4653136"/>
            <a:ext cx="0" cy="288032"/>
          </a:xfrm>
          <a:prstGeom prst="line">
            <a:avLst/>
          </a:prstGeom>
          <a:ln w="19050">
            <a:solidFill>
              <a:srgbClr val="EC62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850" y="6356350"/>
            <a:ext cx="7488238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      Российская академия народного хозяйства и государственной службы при  Президенте Российской Федерации.  </a:t>
            </a:r>
          </a:p>
          <a:p>
            <a:pPr>
              <a:defRPr/>
            </a:pPr>
            <a:r>
              <a:rPr lang="ru-RU" dirty="0"/>
              <a:t>Выпускной квалификационный проект </a:t>
            </a:r>
          </a:p>
        </p:txBody>
      </p:sp>
      <p:sp>
        <p:nvSpPr>
          <p:cNvPr id="1024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3AA444-E476-4B5B-8C98-7C02DAD0B4B0}" type="slidenum">
              <a:rPr lang="ru-RU"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404664"/>
          <a:ext cx="8640960" cy="6339840"/>
        </p:xfrm>
        <a:graphic>
          <a:graphicData uri="http://schemas.openxmlformats.org/drawingml/2006/table">
            <a:tbl>
              <a:tblPr firstRow="1" bandRow="1"/>
              <a:tblGrid>
                <a:gridCol w="8640960">
                  <a:extLst>
                    <a:ext uri="{9D8B030D-6E8A-4147-A177-3AD203B41FA5}"/>
                  </a:extLst>
                </a:gridCol>
              </a:tblGrid>
              <a:tr h="612068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2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Организовать погружение учащихся в «помогающие зоны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Гибкоум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Выбор зоны в соответствии с Календарем «помогающих зон»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" name="Облако 17"/>
          <p:cNvSpPr/>
          <p:nvPr/>
        </p:nvSpPr>
        <p:spPr>
          <a:xfrm>
            <a:off x="539552" y="2348880"/>
            <a:ext cx="7848872" cy="864096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Арт-кафе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«Квадрат Малевича»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1484784"/>
            <a:ext cx="1728192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неделя месяца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«3,14»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95736" y="1484784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неделя месяца </a:t>
            </a:r>
          </a:p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арт-кафе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«Квадрат Малевича»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427984" y="1484784"/>
            <a:ext cx="2016224" cy="720080"/>
          </a:xfrm>
          <a:prstGeom prst="rect">
            <a:avLst/>
          </a:prstGeom>
          <a:gradFill flip="none" rotWithShape="1">
            <a:gsLst>
              <a:gs pos="0">
                <a:srgbClr val="EC6246">
                  <a:tint val="66000"/>
                  <a:satMod val="160000"/>
                </a:srgbClr>
              </a:gs>
              <a:gs pos="50000">
                <a:srgbClr val="EC6246">
                  <a:tint val="44500"/>
                  <a:satMod val="160000"/>
                </a:srgbClr>
              </a:gs>
              <a:gs pos="100000">
                <a:srgbClr val="EC6246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неделя месяца</a:t>
            </a:r>
          </a:p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BookCrossing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516216" y="1484784"/>
            <a:ext cx="2232248" cy="720080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неделя месяца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фестиваль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BEST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1560" y="3356992"/>
            <a:ext cx="770485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недели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«Творчество и сказка»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555776" y="4293096"/>
            <a:ext cx="180020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Вторник </a:t>
            </a:r>
          </a:p>
          <a:p>
            <a:pPr algn="ctr"/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323528" y="4149080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Понедельник 1 класс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4499992" y="4293096"/>
            <a:ext cx="180020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Среда </a:t>
            </a:r>
          </a:p>
          <a:p>
            <a:pPr algn="ctr"/>
            <a:r>
              <a:rPr lang="ru-RU" dirty="0" smtClean="0"/>
              <a:t>3 класс</a:t>
            </a: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6660232" y="4077072"/>
            <a:ext cx="180020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Четверг</a:t>
            </a:r>
          </a:p>
          <a:p>
            <a:pPr algn="ctr"/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2699792" y="5373216"/>
            <a:ext cx="345638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Пятница</a:t>
            </a:r>
          </a:p>
          <a:p>
            <a:pPr algn="ctr"/>
            <a:r>
              <a:rPr lang="ru-RU" dirty="0" smtClean="0"/>
              <a:t>«Ярмарка достижений»</a:t>
            </a:r>
            <a:r>
              <a:rPr lang="en-US" dirty="0" smtClean="0"/>
              <a:t> 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5148064" y="3861048"/>
            <a:ext cx="432048" cy="43204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6372200" y="3861048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563888" y="3861048"/>
            <a:ext cx="0" cy="43204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1619672" y="3861048"/>
            <a:ext cx="144016" cy="28803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427984" y="3861048"/>
            <a:ext cx="0" cy="151216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85184"/>
            <a:ext cx="2267744" cy="160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2664296" cy="175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</TotalTime>
  <Words>1233</Words>
  <Application>Microsoft Office PowerPoint</Application>
  <PresentationFormat>Экран (4:3)</PresentationFormat>
  <Paragraphs>354</Paragraphs>
  <Slides>16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в социальной сфере. Социальное проектирование.</dc:title>
  <dc:creator>Наталья</dc:creator>
  <cp:lastModifiedBy>1</cp:lastModifiedBy>
  <cp:revision>313</cp:revision>
  <dcterms:created xsi:type="dcterms:W3CDTF">2012-01-11T08:01:34Z</dcterms:created>
  <dcterms:modified xsi:type="dcterms:W3CDTF">2019-10-09T10:37:15Z</dcterms:modified>
</cp:coreProperties>
</file>