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6" r:id="rId3"/>
    <p:sldId id="271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2" r:id="rId16"/>
    <p:sldId id="273" r:id="rId17"/>
    <p:sldId id="276" r:id="rId18"/>
    <p:sldId id="274" r:id="rId19"/>
    <p:sldId id="275" r:id="rId20"/>
    <p:sldId id="280" r:id="rId21"/>
    <p:sldId id="281" r:id="rId22"/>
    <p:sldId id="278" r:id="rId23"/>
    <p:sldId id="282" r:id="rId24"/>
    <p:sldId id="283" r:id="rId25"/>
    <p:sldId id="286" r:id="rId26"/>
    <p:sldId id="285" r:id="rId27"/>
    <p:sldId id="284" r:id="rId28"/>
    <p:sldId id="288" r:id="rId29"/>
    <p:sldId id="287" r:id="rId30"/>
    <p:sldId id="277" r:id="rId31"/>
    <p:sldId id="289" r:id="rId32"/>
    <p:sldId id="290" r:id="rId33"/>
    <p:sldId id="292" r:id="rId34"/>
    <p:sldId id="291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0" autoAdjust="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2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95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5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38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6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3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4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0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9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09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ACA9-2870-4F80-8A07-64BBDB61429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2E296C-8105-40DC-B45C-52E9E6C4A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ohin\Desktop\&#1057;&#1077;&#1084;&#1080;&#1085;&#1072;&#1088;%20PISA-2018\&#1077;&#1089;&#1090;&#1077;&#1089;&#1090;&#1074;&#1077;&#1085;&#1085;&#1086;&#1085;&#1072;&#1091;&#1095;&#1085;&#1072;&#1103;%20&#1075;&#1088;&#1072;&#1084;&#1086;&#1090;&#1085;&#1086;&#1089;&#1090;&#1100;\Macintosh%20HD:Users:Kohin:Desktop:&#1057;&#1077;&#1084;&#1080;&#1085;&#1072;&#1088;%20PISA-2018:&#1077;&#1089;&#1090;&#1077;&#1089;&#1090;&#1074;&#1077;&#1085;&#1085;&#1086;&#1085;&#1072;&#1091;&#1095;&#1085;&#1072;&#1103;%20&#1075;&#1088;&#1072;&#1084;&#1086;&#1090;&#1085;&#1086;&#1089;&#1090;&#1100;:&#1084;&#1086;&#1076;&#1077;&#1083;&#1100;_&#1079;&#1072;&#1076;&#1072;&#1085;&#1080;&#1080;&#774;_&#1087;&#1086;_&#1045;&#1053;&#1043;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0342E-0150-4434-91B9-2536445C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5" y="493482"/>
            <a:ext cx="9686839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Естественнонаучная грамотность как </a:t>
            </a:r>
            <a:r>
              <a:rPr lang="ru-RU" dirty="0" smtClean="0"/>
              <a:t>одно из направлений функциональной грамотности младших школьников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DFF581-9CB2-4695-BF7C-BDC78BC00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5516" y="2840616"/>
            <a:ext cx="5053227" cy="31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DB42B-AC7E-4180-88EA-C1892E68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PT Sans"/>
              </a:rPr>
              <a:t>Особенности заданий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PT Sans"/>
              </a:rPr>
              <a:t>для оценки функциональной</a:t>
            </a:r>
            <a:r>
              <a:rPr lang="ru-RU" b="0" i="0" dirty="0">
                <a:solidFill>
                  <a:srgbClr val="000000"/>
                </a:solidFill>
                <a:effectLst/>
                <a:latin typeface="PT Sans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PT Sans"/>
              </a:rPr>
              <a:t>грамотности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8C584-D8C8-43D6-B808-FFE2B3F8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808" y="2304660"/>
            <a:ext cx="9703804" cy="360656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Задача, поставленная вне предметной области и решаемая с помощью предметных знаний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В каждом из заданий описываются жизненная ситуация, как правило, близкая понятная учащемуся.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Контекст заданий близок к проблемным ситуациям, возникающим в повседневной жизни.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Ситуация требует осознанного выбора модели поведения.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Вопросы изложены простым, ясным языком и, как правило, немногословны.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Требуют перевода с обыденного языка на язык предметной области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PT Sans"/>
              </a:rPr>
              <a:t>Используются иллюстрации: рисунки, таблицы.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5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900D886-BE07-49DB-A8DB-C060E2336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98876"/>
              </p:ext>
            </p:extLst>
          </p:nvPr>
        </p:nvGraphicFramePr>
        <p:xfrm>
          <a:off x="167951" y="983213"/>
          <a:ext cx="10795098" cy="439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524500" imgH="2247900" progId="Word.Document.12">
                  <p:link updateAutomatic="1"/>
                </p:oleObj>
              </mc:Choice>
              <mc:Fallback>
                <p:oleObj name="Document" r:id="rId3" imgW="5524500" imgH="2247900" progId="Word.Documen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951" y="983213"/>
                        <a:ext cx="10795098" cy="439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50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1E6F3-04A2-4076-835F-47EC3E58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научного знания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C30A1B-6589-46CE-B640-C6717E5F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Содержательное знание, знание научного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yandex-sans"/>
              </a:rPr>
              <a:t>содержания, относящегося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к следующим областям: «Физические системы», «Живые системы» и «Науки о Земле и Вселенной».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Процедурное знание, знание разнообразных методов, используемых для получения научного знания, а также знание стандартных исследовательских процедур.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yandex-sans"/>
              </a:rPr>
              <a:t> 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омплекс знаний, умений, компетентностей, относящихся к типу процедурного знания, принято объединять под рубрикой «Методы научного познания».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97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3C854-A4B3-471A-83C1-AA3B9523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ru-RU" dirty="0"/>
              <a:t>научного </a:t>
            </a:r>
            <a:r>
              <a:rPr lang="ru-RU" dirty="0" smtClean="0"/>
              <a:t>познания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A4504-17B9-4CE7-AB81-2CDF23B9D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84" y="1511559"/>
            <a:ext cx="10534228" cy="51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методы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— это приём мышления, который подразумевает разъединение целостного предмета на составляющие части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(стороны, признаки, свойства или отношения) с целью их всестороннего изучения.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— это приём мышления, который подразумевает соединение ранее выделенных частей (сторон, признаков, свойств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Абстрагирование — это приём мышления, который заключается в отвлечении от ряда свойств и отношений изучаемого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с одновременным выделением интересующих исследователя свойств и отношений.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Обобщение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приём мышления, в результате которого устанавливаются общие свойства и признаки объектов.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обобщения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как переход от частного или менее общего понятия и суждения к более общему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понятию.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Индукция — это способ рассуждения и метод исследования, в котором общий вывод строится на основе частных посылок 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Дедукция — это способ рассуждения, посредством которого из общих посылок с необходимостью следует заключение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Аналогия — это приём познания, при котором на основе сходства объектов в одних признаках заключают об их сходстве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других признаках. Различают две формы проявления аналогии в познании: ассоциативная и логическая аналогии.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— это изучение объекта (оригинала) путём создания и исследования его копии (модели), замещающей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с определённых сторон, интересующих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7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67CEE-F956-4D08-B2B4-54BE9B15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192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ЭМПИРИЧЕСКИЕ НАУЧНЫЕ МЕТОДЫ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8C956-D3BA-4EE6-80A0-DA4CE30F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535" y="1324947"/>
            <a:ext cx="10179698" cy="5113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Эмпирическое знание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эмпирический уровень познания складывается из следующих основных шагов: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эмпирического исследования.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исходных данных.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научных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полученных данных.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Первичная рациональная обработка научных фактов (систематизация, классификация и обобщение) с целью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эмпирических зависимостей.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представляет собой целенаправленное восприятие явлений объективной действительности, в ходе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наблюдатель получает знание о внешних сторонах, свойствах и отношениях изучаемого объекта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Эмпирическое описание — это фиксация средствами естественного или искусственного языка сведений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объектах, данных в наблюдении.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— это познавательная операция, в результате которой получается численное значение измеряемых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величин.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— особый опыт, имеющий познавательный, целенаправленный, методический характер, который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искусственных (специально заданных), воспроизводимых условиях путём их контролируемого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78072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D5EB-20E4-4E3C-9603-8FA53F08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887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Теоретические научные методы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F9EEB-E5A9-4ACD-877D-0E356503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3599"/>
            <a:ext cx="10133012" cy="4957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/>
              <a:t>1 ТЕОРЕТИЧЕСКИЕ ЗНАНИЯ</a:t>
            </a:r>
            <a:r>
              <a:rPr lang="ru-RU" dirty="0"/>
              <a:t>. В широком смысле слова под «теоретическим» понимается</a:t>
            </a:r>
          </a:p>
          <a:p>
            <a:pPr marL="0" indent="0" algn="just">
              <a:buNone/>
            </a:pPr>
            <a:r>
              <a:rPr lang="ru-RU" dirty="0"/>
              <a:t>познавательная деятельность вообще. В этом смысле «теория» часто сопоставляется с практической деятельностью человека. Здесь обычно говорят о соотношении теории и практики, теоретической и практической деятельности человека.</a:t>
            </a:r>
          </a:p>
          <a:p>
            <a:pPr marL="0" indent="0" algn="just">
              <a:buNone/>
            </a:pPr>
            <a:r>
              <a:rPr lang="ru-RU" b="1" i="1" dirty="0"/>
              <a:t>2 МЫСЛЕННЫЙ ЭКСПЕРИМЕНТ</a:t>
            </a:r>
            <a:r>
              <a:rPr lang="ru-RU" dirty="0"/>
              <a:t>. В методологии науки мысленный эксперимент трактуется, с одной стороны, как мысленный процесс, представляющий план будущего реального эксперимента; с другой стороны, под мысленным экспериментом понимается особый вид мыслительной деятельности, при котором не просто продумывается ход реального эксперимента, а осуществляется</a:t>
            </a:r>
          </a:p>
          <a:p>
            <a:pPr marL="0" indent="0" algn="just">
              <a:buNone/>
            </a:pPr>
            <a:r>
              <a:rPr lang="ru-RU" dirty="0"/>
              <a:t>такая комбинация мыслительных образов, которые в действительности вообще не могут быть реализованы.</a:t>
            </a:r>
          </a:p>
        </p:txBody>
      </p:sp>
    </p:spTree>
    <p:extLst>
      <p:ext uri="{BB962C8B-B14F-4D97-AF65-F5344CB8AC3E}">
        <p14:creationId xmlns:p14="http://schemas.microsoft.com/office/powerpoint/2010/main" val="426194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467B-BE26-48EC-BCE0-A8D26AEC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Контексты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B8EBD-CA3C-477F-A001-437A2B62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858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/>
              <a:t>Контекстом можно назвать тематическую область, к которой относится описанная в задании проблемная ситуация.</a:t>
            </a:r>
          </a:p>
          <a:p>
            <a:pPr marL="0" indent="0" algn="just">
              <a:buNone/>
            </a:pPr>
            <a:r>
              <a:rPr lang="ru-RU" sz="2000" b="1" i="1" dirty="0"/>
              <a:t>Например, в PISA эти ситуации группируются по следующим контекстам:</a:t>
            </a:r>
          </a:p>
          <a:p>
            <a:pPr marL="0" indent="0" algn="just">
              <a:buNone/>
            </a:pPr>
            <a:r>
              <a:rPr lang="ru-RU" sz="2000" b="1" i="1" dirty="0"/>
              <a:t>• здоровье</a:t>
            </a:r>
          </a:p>
          <a:p>
            <a:pPr marL="0" indent="0" algn="just">
              <a:buNone/>
            </a:pPr>
            <a:r>
              <a:rPr lang="ru-RU" sz="2000" b="1" i="1" dirty="0"/>
              <a:t>• природные ресурсы</a:t>
            </a:r>
          </a:p>
          <a:p>
            <a:pPr marL="0" indent="0" algn="just">
              <a:buNone/>
            </a:pPr>
            <a:r>
              <a:rPr lang="ru-RU" sz="2000" b="1" i="1" dirty="0"/>
              <a:t>• окружающая среда</a:t>
            </a:r>
          </a:p>
          <a:p>
            <a:pPr marL="0" indent="0" algn="just">
              <a:buNone/>
            </a:pPr>
            <a:r>
              <a:rPr lang="ru-RU" sz="2000" b="1" i="1" dirty="0"/>
              <a:t>• опасности и риски</a:t>
            </a:r>
          </a:p>
          <a:p>
            <a:pPr marL="0" indent="0" algn="just">
              <a:buNone/>
            </a:pPr>
            <a:r>
              <a:rPr lang="ru-RU" sz="2000" b="1" i="1" dirty="0"/>
              <a:t>• связь науки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400732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83D47-5E45-475F-AAD2-3E636976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уровня рассмотрения ситуации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91D90-7AAF-40D8-837A-5D941FD8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/>
              <a:t>Личностный (связанном с самим учащимся, его семьей, друзьями)</a:t>
            </a:r>
          </a:p>
          <a:p>
            <a:pPr algn="just"/>
            <a:r>
              <a:rPr lang="ru-RU" sz="2800" b="1" i="1" dirty="0"/>
              <a:t>Местный/национальный (связанном с проблемами данной местности или страны)</a:t>
            </a:r>
          </a:p>
          <a:p>
            <a:pPr algn="just"/>
            <a:r>
              <a:rPr lang="ru-RU" sz="2800" b="1" i="1" dirty="0"/>
              <a:t>Глобальный (когда рассматриваются явления, происходящие в различных уголках мира)</a:t>
            </a:r>
          </a:p>
        </p:txBody>
      </p:sp>
    </p:spTree>
    <p:extLst>
      <p:ext uri="{BB962C8B-B14F-4D97-AF65-F5344CB8AC3E}">
        <p14:creationId xmlns:p14="http://schemas.microsoft.com/office/powerpoint/2010/main" val="232266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83D47-5E45-475F-AAD2-3E636976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познавательных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91D90-7AAF-40D8-837A-5D941FD84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8" y="1558212"/>
            <a:ext cx="9405224" cy="43530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000" b="1" dirty="0"/>
              <a:t>Низкий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sz="2100" dirty="0"/>
              <a:t>Выполнять одношаговую процедуру, например, распознавать</a:t>
            </a:r>
          </a:p>
          <a:p>
            <a:pPr marL="0" indent="0" algn="just">
              <a:buNone/>
            </a:pPr>
            <a:r>
              <a:rPr lang="ru-RU" sz="2100" dirty="0"/>
              <a:t>факты, термины, принципы или понятия, или найти единственную точку,</a:t>
            </a:r>
          </a:p>
          <a:p>
            <a:pPr marL="0" indent="0" algn="just">
              <a:buNone/>
            </a:pPr>
            <a:r>
              <a:rPr lang="ru-RU" sz="2100" dirty="0"/>
              <a:t>содержащую информацию, на графике или в таблице.</a:t>
            </a:r>
          </a:p>
          <a:p>
            <a:pPr marL="0" indent="0" algn="just">
              <a:buNone/>
            </a:pPr>
            <a:r>
              <a:rPr lang="ru-RU" sz="2200" b="1" dirty="0"/>
              <a:t> Средний</a:t>
            </a:r>
          </a:p>
          <a:p>
            <a:pPr marL="0" indent="0" algn="just">
              <a:buNone/>
            </a:pPr>
            <a:r>
              <a:rPr lang="ru-RU" dirty="0" smtClean="0"/>
              <a:t>Использовать </a:t>
            </a:r>
            <a:r>
              <a:rPr lang="ru-RU" dirty="0"/>
              <a:t>и применять понятийное знание для описания или</a:t>
            </a:r>
          </a:p>
          <a:p>
            <a:pPr marL="0" indent="0" algn="just">
              <a:buNone/>
            </a:pPr>
            <a:r>
              <a:rPr lang="ru-RU" dirty="0"/>
              <a:t>объяснение явлений, выбирать соответствующие процедуры,</a:t>
            </a:r>
          </a:p>
          <a:p>
            <a:pPr marL="0" indent="0" algn="just">
              <a:buNone/>
            </a:pPr>
            <a:r>
              <a:rPr lang="ru-RU" dirty="0"/>
              <a:t>предполагающие два шага или более, интерпретировать или использовать</a:t>
            </a:r>
          </a:p>
          <a:p>
            <a:pPr marL="0" indent="0" algn="just">
              <a:buNone/>
            </a:pPr>
            <a:r>
              <a:rPr lang="ru-RU" dirty="0"/>
              <a:t>простые наборы данных в виде таблиц или графиков.</a:t>
            </a:r>
          </a:p>
          <a:p>
            <a:pPr marL="0" indent="0" algn="just">
              <a:buNone/>
            </a:pPr>
            <a:r>
              <a:rPr lang="ru-RU" sz="2400" b="1" dirty="0"/>
              <a:t>Высокий</a:t>
            </a:r>
          </a:p>
          <a:p>
            <a:pPr marL="0" indent="0" algn="just">
              <a:buNone/>
            </a:pPr>
            <a:r>
              <a:rPr lang="ru-RU" dirty="0" smtClean="0"/>
              <a:t>Анализировать </a:t>
            </a:r>
            <a:r>
              <a:rPr lang="ru-RU" dirty="0"/>
              <a:t>сложную информацию или данные, обобщать</a:t>
            </a:r>
          </a:p>
          <a:p>
            <a:pPr marL="0" indent="0" algn="just">
              <a:buNone/>
            </a:pPr>
            <a:r>
              <a:rPr lang="ru-RU" dirty="0"/>
              <a:t>или оценивать доказательства, обосновывать, формулировать выводы,</a:t>
            </a:r>
          </a:p>
          <a:p>
            <a:pPr marL="0" indent="0" algn="just">
              <a:buNone/>
            </a:pPr>
            <a:r>
              <a:rPr lang="ru-RU" dirty="0"/>
              <a:t>учитывая разные источники информации, разрабатывать план или</a:t>
            </a:r>
          </a:p>
          <a:p>
            <a:pPr marL="0" indent="0" algn="just">
              <a:buNone/>
            </a:pPr>
            <a:r>
              <a:rPr lang="ru-RU" dirty="0"/>
              <a:t>последовательность шагов, ведущих к решению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80931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83D47-5E45-475F-AAD2-3E636976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Виды заданий на уроках окружающего мира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91D90-7AAF-40D8-837A-5D941FD8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212121"/>
                </a:solidFill>
                <a:effectLst/>
                <a:latin typeface="PT Sans Regular"/>
              </a:rPr>
              <a:t>Блок 1. Задания, формирующие </a:t>
            </a:r>
            <a:r>
              <a:rPr lang="ru-RU" sz="2400" b="0" i="0" dirty="0" err="1">
                <a:solidFill>
                  <a:srgbClr val="212121"/>
                </a:solidFill>
                <a:effectLst/>
                <a:latin typeface="PT Sans Regular"/>
              </a:rPr>
              <a:t>знаниевый</a:t>
            </a:r>
            <a:r>
              <a:rPr lang="ru-RU" sz="2400" b="0" i="0" dirty="0">
                <a:solidFill>
                  <a:srgbClr val="212121"/>
                </a:solidFill>
                <a:effectLst/>
                <a:latin typeface="PT Sans Regular"/>
              </a:rPr>
              <a:t> компонент естественнонаучной грамотности. </a:t>
            </a:r>
          </a:p>
        </p:txBody>
      </p:sp>
    </p:spTree>
    <p:extLst>
      <p:ext uri="{BB962C8B-B14F-4D97-AF65-F5344CB8AC3E}">
        <p14:creationId xmlns:p14="http://schemas.microsoft.com/office/powerpoint/2010/main" val="352727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6DD12-C36C-4B7A-A15F-B6522D0B7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883920"/>
            <a:ext cx="9611360" cy="5669280"/>
          </a:xfrm>
        </p:spPr>
        <p:txBody>
          <a:bodyPr/>
          <a:lstStyle/>
          <a:p>
            <a:pPr algn="just"/>
            <a:r>
              <a:rPr lang="ru-RU" sz="320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Естественнонаучная</a:t>
            </a:r>
            <a:r>
              <a:rPr lang="ru-RU" sz="320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грамотность - это способность человека занимать активную гражданскую позицию по общественно значимым вопросам, связанным с естественными науками, и его готовность интересоваться естественнонаучными идеями (определение используемое в PISA)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185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CFCE73-07CD-4398-8590-52A1B373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237" y="662473"/>
            <a:ext cx="10030375" cy="5822303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Воспроизводить по памяти, узнавать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1.  Соедини линиями понятия.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 Проставь номера месяцам по порядку следования в году. Укажи число дней и месяцев.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3. Изобрази условными знаками, какие виды осадков бывают в разные времена года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Определять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1. Запиши показания термометров.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 Какие времена года изображены на рисунках.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3. Что можно узнать об этих предметах с помощью органов чувств?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Приводить примеры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1. Какие национальные одежды носят жители твоего родного края?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 Какие ты знаешь тела и вещества?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3. Приведи примеры животных, которые родились зимой, застыли, заснули, поменяли шерсть.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Описывать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 . Пользуясь рисунком, составь рассказ о жизни людей в Арктике.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  Расскажи, какие изменения в неживой природе происходят осенью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3. Опиши снаряжение воина, рассмотрев картину художника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Демонстрировать знания об использовании приборов и материалов, методов и процедур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1. Расскажи, как устроен микроскоп.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 Как называется эта группа изделий человека (см. рисунок)? Что можно ими измерить?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3. Подчеркни и объясни, какие предметы нужны при наблюдении за Солнцем?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A1E73-21DD-4875-96A4-D2346EB2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85" y="186612"/>
            <a:ext cx="10077028" cy="10077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 старину люди использовали пальцы, руки, ноги как  образцы  для создания первых мер длины. Сколько сантиметров содержит локоть и пядь?</a:t>
            </a:r>
            <a:br>
              <a:rPr lang="ru-RU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r>
              <a:rPr lang="ru-RU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Внимательно прочитайте текст, рассмотрите рисунки.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Измерьте предметы, находящиеся в классной комнате, в локтях и пядях.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ru-RU" sz="1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F562D-DA9A-4AD0-9946-8D53FBADC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24" y="1091683"/>
            <a:ext cx="10216988" cy="5458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древнейших мер длины, которой пользовались во многих странах мира, считается локоть - расстояние от конца  вытянутого среднего пальца руки до локтевого сгиба (рис. 1). Ладонь и пальцы использовали в качестве измерительного инструмента еще древние египтяне. Позже на Руси широко использовали пядь -  расстояние между концами вытянутых большого и указательного пальцев руки (рис. 2).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инструментария проверки   предлагается использовать  ключ как эталон результата выполнения учащимся задания закрытого типа.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    Пядь = 19 см                                 Локоть= 46 см.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задание интересно с нескольких  точек зрения.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создает мотивационное поле, погружая учащегося в контекст задания. Во-вторых, углубляются представления учеников о способах измерения (оказывается, измерять можно не только по линейке!)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позволяет развивать навыки работы с информацией различного типа (вербальной, графической), закладывает основы для дальнейшей экспериментальной работы.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напряженность можно на уроке создать дважды: в начале урока, когда учащиеся знакомятся с заданием, и в конце занятия,   на этапе представления результатов  и сопоставления этих результатов с ключом. Обычно  полученные результаты учащихся при выполнении работы не совпадают с  ключом. Возникает проблема, которую необходимо решить обучающимся.  Здесь учитель может использовать стратегию технологии развития критического  мышления через чтение и письмо – «ИДЕАЛ». Таким образом,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-ориентированное задание можно всегда назвать комплексным, потому что в основе его заложено развитие как специфических, так и интегральных умений, ключевых компетентностей.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7088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041C8-7126-4FB1-9CB5-B410CD59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PT Sans Regular"/>
                <a:ea typeface="+mn-ea"/>
                <a:cs typeface="+mn-cs"/>
              </a:rPr>
              <a:t>Блок 2. Задания, направленные на применение знаний в опыте деятельности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PT Sans Regular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EF475-3DCB-40CE-A83B-FD21A3E9E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211355"/>
            <a:ext cx="7960775" cy="386781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Сравнивать, противопоставлять, классифицировать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Использовать модели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Связывать, соотносить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Интерпретировать информацию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Находить решения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Объяснять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PT San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96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2DF52-1F59-41C9-B2F7-4ECC3DF5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бщая </a:t>
            </a:r>
            <a:r>
              <a:rPr lang="ru-RU" dirty="0"/>
              <a:t>структура  практико-ориентированных заданий: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FCD0E-2659-4454-9437-2E2E05866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333333"/>
                </a:solidFill>
                <a:latin typeface="Verdana" panose="020B0604030504040204" pitchFamily="34" charset="0"/>
              </a:rPr>
              <a:t>ст</a:t>
            </a:r>
            <a:r>
              <a:rPr lang="ru-RU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имул</a:t>
            </a: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- погружает в контекст задания и мотивирует на его выполнение;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Задачная формулировка </a:t>
            </a: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точно указывает на деятельность учащегося, необходимую для выполнения задания;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Источник информации </a:t>
            </a: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содержит информацию (текстовая, графическая и т. д), необходимую для успешной деятельности учащегося по выполнению задания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Бланк для выполнения задания </a:t>
            </a: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 задает структуру предъявления учащимся результата своей деятельности по выполнению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2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6BC0C-FCF7-4B8F-87DB-8A61EC5D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Т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радиционное задание «Расскажи, как нужно ухаживать за домашними питомцами. Используй рисунки при ответе»  может выглядеть следующим  образом: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D7E21-BC47-49C5-A76C-50B2E21CB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 журнале «</a:t>
            </a:r>
            <a:r>
              <a:rPr lang="ru-RU" dirty="0" err="1"/>
              <a:t>Тошка</a:t>
            </a:r>
            <a:r>
              <a:rPr lang="ru-RU" dirty="0"/>
              <a:t>» было опубликовано письмо   Саши М. Прочтите его.  Какие советы вы дадите мальчику по уходу за питомцем? Оформите свои советы в виде памятки.</a:t>
            </a:r>
          </a:p>
          <a:p>
            <a:pPr marL="0" indent="0" algn="just">
              <a:buNone/>
            </a:pPr>
            <a:r>
              <a:rPr lang="ru-RU" dirty="0"/>
              <a:t>Здравствуй, «</a:t>
            </a:r>
            <a:r>
              <a:rPr lang="ru-RU" dirty="0" err="1"/>
              <a:t>Тошка</a:t>
            </a:r>
            <a:r>
              <a:rPr lang="ru-RU" dirty="0"/>
              <a:t>»! У меня есть  хомячок  Тони.  Я его сфотографировал.  Я его очень люблю. Но, мне кажется, у моего Тони проблемы. Он кусается, когда я его хочу погладить, не хочет играть со мной. Я кормлю его шоколадками и апельсинами (я их очень люблю!), но ничего не помогает. Тони весь день спит, мало двигается, не хочет бегать по колесику, почти ничего не пьет, не радуется, когда я его купаю. А ведь Тони еще маленький, ему только 1,5 года. Я волнуюсь. Может, Тони одиноко, и стоит завести еще одного хомячка или даже двух? Клетка большая, двухэтажная,  места хватит всем!                                                                   Саша М., 10 лет</a:t>
            </a:r>
          </a:p>
        </p:txBody>
      </p:sp>
    </p:spTree>
    <p:extLst>
      <p:ext uri="{BB962C8B-B14F-4D97-AF65-F5344CB8AC3E}">
        <p14:creationId xmlns:p14="http://schemas.microsoft.com/office/powerpoint/2010/main" val="400631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3D7E21-BC47-49C5-A76C-50B2E21C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821094"/>
            <a:ext cx="9349241" cy="5090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Sitka Heading" panose="02000505000000020004" pitchFamily="2" charset="0"/>
              </a:rPr>
              <a:t>Стимул  создается   посредством погружения учащихся в хорошо знакомую ситуацию. Задачная формулировка («Какие советы вы дадите мальчику по уходу за питомцем? Оформите свою работу в виде памятки») определяет и конкретизирует деятельность обучающегося.  Предлагаемые источники информации (статья из детской энциклопедии «Все обо всем», статья из Толкового словаря </a:t>
            </a:r>
            <a:r>
              <a:rPr lang="ru-RU" sz="2400" b="0" i="0" dirty="0" err="1">
                <a:solidFill>
                  <a:srgbClr val="333333"/>
                </a:solidFill>
                <a:effectLst/>
                <a:latin typeface="Sitka Heading" panose="02000505000000020004" pitchFamily="2" charset="0"/>
              </a:rPr>
              <a:t>С.И.Ожегова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Sitka Heading" panose="02000505000000020004" pitchFamily="2" charset="0"/>
              </a:rPr>
              <a:t> «Памятка») являются оригинальными, позволяют формировать у обучающихся умение работать с информацией различного типа, выделять первичную и вторичную информацию. Инструментом проверки является модельный ответ.   Модельный ответ – перечень вероятных верных и частично верных ответов для задания открытого типа с заданной структурой ответа.</a:t>
            </a:r>
            <a:endParaRPr lang="ru-RU" sz="2400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05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DE7A8-5023-43E2-A7A2-D38DDA5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700365" cy="5982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модельного ответа  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E928659-EDB7-4DAE-AEE9-A7CB9211C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980390"/>
              </p:ext>
            </p:extLst>
          </p:nvPr>
        </p:nvGraphicFramePr>
        <p:xfrm>
          <a:off x="737118" y="1222311"/>
          <a:ext cx="10664858" cy="5225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38573">
                  <a:extLst>
                    <a:ext uri="{9D8B030D-6E8A-4147-A177-3AD203B41FA5}">
                      <a16:colId xmlns:a16="http://schemas.microsoft.com/office/drawing/2014/main" val="1585040510"/>
                    </a:ext>
                  </a:extLst>
                </a:gridCol>
                <a:gridCol w="5726285">
                  <a:extLst>
                    <a:ext uri="{9D8B030D-6E8A-4147-A177-3AD203B41FA5}">
                      <a16:colId xmlns:a16="http://schemas.microsoft.com/office/drawing/2014/main" val="2802532351"/>
                    </a:ext>
                  </a:extLst>
                </a:gridCol>
              </a:tblGrid>
              <a:tr h="590982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Информационная компетентность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Коммуникативная компетентность (написание памятки)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247794"/>
                  </a:ext>
                </a:extLst>
              </a:tr>
              <a:tr h="1545727">
                <a:tc rowSpan="3"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Памятка для Саши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1. Не  буди хомяка днем, иначе он может укусить.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2.Не  корми хомяка шоколадом и цитрусовыми.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4. Корми хомяка злаковыми, фруктами, используй специальный корм.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5. Не  купай хомяка.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6. Поставь для любимца </a:t>
                      </a:r>
                      <a:r>
                        <a:rPr lang="ru-RU" sz="1400" dirty="0" err="1">
                          <a:effectLst/>
                        </a:rPr>
                        <a:t>купалку</a:t>
                      </a:r>
                      <a:r>
                        <a:rPr lang="ru-RU" sz="1400" dirty="0">
                          <a:effectLst/>
                        </a:rPr>
                        <a:t> с песком.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7. Не держи несколько хомяков в одной клетке, если не планируешь их разводить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8. Выпиши или возьми в библиотеке газету  «Наши любимцы»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(Заголовок может быть сформулирован иначе при сохранении общего смысла. Пункты памятки могут быть приведены в любой последовательности)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Документу дан заголовок – </a:t>
                      </a:r>
                      <a:r>
                        <a:rPr lang="ru-RU" sz="1400" i="1" dirty="0">
                          <a:effectLst/>
                        </a:rPr>
                        <a:t>4 балла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Рекомендации представлены по пунктам – </a:t>
                      </a:r>
                      <a:r>
                        <a:rPr lang="ru-RU" sz="1400" i="1" dirty="0">
                          <a:effectLst/>
                        </a:rPr>
                        <a:t>3 балла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1155953"/>
                  </a:ext>
                </a:extLst>
              </a:tr>
              <a:tr h="1020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Компетентность разрешения проблем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(Элемент: идентификация проблемы)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Если не оказать помощи, то, что случиться?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Насколько сильно ожидаема эта ситуация ?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8721902"/>
                  </a:ext>
                </a:extLst>
              </a:tr>
              <a:tr h="206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Неправильный уход может (не может в случае, если) привести к гибели животного.1</a:t>
                      </a: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Не знает, что;  не умеет правильно …, не понимает разницы….</a:t>
                      </a:r>
                    </a:p>
                    <a:p>
                      <a:pPr algn="just"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Требуется практическая  помощь в изменении поведения при уходе за другом.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848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89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332175A-38FC-47AC-9D2E-6D7547352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980652"/>
              </p:ext>
            </p:extLst>
          </p:nvPr>
        </p:nvGraphicFramePr>
        <p:xfrm>
          <a:off x="2052735" y="718457"/>
          <a:ext cx="9451878" cy="32729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5939">
                  <a:extLst>
                    <a:ext uri="{9D8B030D-6E8A-4147-A177-3AD203B41FA5}">
                      <a16:colId xmlns:a16="http://schemas.microsoft.com/office/drawing/2014/main" val="3723224759"/>
                    </a:ext>
                  </a:extLst>
                </a:gridCol>
                <a:gridCol w="4725939">
                  <a:extLst>
                    <a:ext uri="{9D8B030D-6E8A-4147-A177-3AD203B41FA5}">
                      <a16:colId xmlns:a16="http://schemas.microsoft.com/office/drawing/2014/main" val="2991518747"/>
                    </a:ext>
                  </a:extLst>
                </a:gridCol>
              </a:tblGrid>
              <a:tr h="1078412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1.Верно дан совет по уходу за Сашиным хомячком  - 1 балл (за каждый совет)</a:t>
                      </a:r>
                    </a:p>
                    <a:p>
                      <a:r>
                        <a:rPr lang="ru-RU" dirty="0">
                          <a:effectLst/>
                        </a:rPr>
                        <a:t>2. Дан неверный совет (- 1 балл)</a:t>
                      </a:r>
                    </a:p>
                    <a:p>
                      <a:r>
                        <a:rPr lang="ru-RU" dirty="0">
                          <a:effectLst/>
                        </a:rPr>
                        <a:t>3. Дан верный совет, но он не имеет отношения к питомцу мальчика (- 0,5 баллов)</a:t>
                      </a:r>
                    </a:p>
                    <a:p>
                      <a:r>
                        <a:rPr lang="ru-RU" dirty="0">
                          <a:effectLst/>
                        </a:rPr>
                        <a:t>Максимальный балл -8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1. Выделение рассогласования- 1 балл.</a:t>
                      </a:r>
                    </a:p>
                    <a:p>
                      <a:r>
                        <a:rPr lang="ru-RU">
                          <a:effectLst/>
                        </a:rPr>
                        <a:t>2. Выделение признаков проблемы – до3 баллов.</a:t>
                      </a:r>
                    </a:p>
                    <a:p>
                      <a:r>
                        <a:rPr lang="ru-RU">
                          <a:effectLst/>
                        </a:rPr>
                        <a:t>3.  Определение цели 1 балл.</a:t>
                      </a:r>
                    </a:p>
                    <a:p>
                      <a:r>
                        <a:rPr lang="ru-RU">
                          <a:effectLst/>
                        </a:rPr>
                        <a:t> </a:t>
                      </a:r>
                    </a:p>
                    <a:p>
                      <a:r>
                        <a:rPr lang="ru-RU" b="1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b="1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  <a:p>
                      <a:r>
                        <a:rPr lang="ru-RU" b="1">
                          <a:effectLst/>
                        </a:rPr>
                        <a:t> 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2499137"/>
                  </a:ext>
                </a:extLst>
              </a:tr>
              <a:tr h="1078412">
                <a:tc gridSpan="2"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Итого – 20 баллов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2820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881C81-3974-49B6-9F9B-D3587DFCFED9}"/>
              </a:ext>
            </a:extLst>
          </p:cNvPr>
          <p:cNvSpPr txBox="1"/>
          <p:nvPr/>
        </p:nvSpPr>
        <p:spPr>
          <a:xfrm>
            <a:off x="1505089" y="4240339"/>
            <a:ext cx="106088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 основе задания – работа с первичной информацией, когда учащийся проводит наблюдение  в соответствии с поставленной задачей, извлекает информацию на основании 3-х источников (письмо, энциклопедическая статья, словарная статья), систематизирует извлеченную информацию в рамках простой заданной структуры (памятка).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Рефлексия, которой заканчивается работа над заданием, позволяет  выявить не только затруднения учащихся, но и обратить их внимание на способ деятельности.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417231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74039-774F-4A39-83AF-69887C39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примеры аналогичных  практико-ориентированных заданий, направленных на применение знаний в опыте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51768-8F7B-4F9B-B48A-BE6D9D704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1.  Вы собираетесь в отпуск на 1 месяц.  За вашими любимыми фиалками согласился ухаживать ваш лучший друг. Напишите другу  записку о том, как ухаживать за цветами.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Источники информации – статья о фиалках из энциклопедии, памятка из учебника «Как составить записку».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Инструмент проверки – аналитическая шкала.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Пример 2. Наступили  каникулы. Теперь вы чаще остаетесь дома одни. Какую записку оставит вам мама?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Источники информации -  картинный ряд «Один дома», памятка из учебника «Как составить записку»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Инструмент проверки – модельный ответ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89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9FE59-1A9F-424F-A034-463542AC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Блок 3. Задания, позволяющие сформировать опыт рассуждения при решении нестандартных задач – жизненных ситуаций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DDCC6-8558-42AF-8967-4BE15C513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 заданиях на установление причинно-следственных связей и их анализ  от учащихся требуется  на основе проведенного анализа проблемы находить решение проблемы и давать объяснение способа решения.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Умение  найти и дать анализ проблемы – важное  интегрированное умение, которое включает следующие группы умений.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Формулировать вопрос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Планировать исследование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Делать выводы на основе полученных данных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Приводить доказательства и аргументы.</a:t>
            </a:r>
          </a:p>
          <a:p>
            <a:pPr algn="just">
              <a:buFont typeface="+mj-lt"/>
              <a:buAutoNum type="arabicPeriod"/>
            </a:pPr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Решать нестандартные задачи.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4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4FF45B-66CD-44DF-87D2-707AF1634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759" y="1147665"/>
            <a:ext cx="9535853" cy="4763557"/>
          </a:xfrm>
        </p:spPr>
        <p:txBody>
          <a:bodyPr>
            <a:normAutofit/>
          </a:bodyPr>
          <a:lstStyle/>
          <a:p>
            <a:pPr algn="l"/>
            <a:endParaRPr lang="ru-RU" sz="2400" b="0" i="0" dirty="0">
              <a:solidFill>
                <a:srgbClr val="000000"/>
              </a:solidFill>
              <a:effectLst/>
              <a:latin typeface="yandex-sans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компетентностей: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 научно объяснять явления;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понимать основные особенности естественнонаучного исследования;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yandex-sans"/>
              </a:rPr>
              <a:t>интерпретировать данные и использовать научные доказательства для получения выводов.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88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F554CE4-6C65-4A8E-9A6C-46BF99B5A7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910797"/>
              </p:ext>
            </p:extLst>
          </p:nvPr>
        </p:nvGraphicFramePr>
        <p:xfrm>
          <a:off x="74645" y="307910"/>
          <a:ext cx="11831216" cy="6550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15608">
                  <a:extLst>
                    <a:ext uri="{9D8B030D-6E8A-4147-A177-3AD203B41FA5}">
                      <a16:colId xmlns:a16="http://schemas.microsoft.com/office/drawing/2014/main" val="953344756"/>
                    </a:ext>
                  </a:extLst>
                </a:gridCol>
                <a:gridCol w="5915608">
                  <a:extLst>
                    <a:ext uri="{9D8B030D-6E8A-4147-A177-3AD203B41FA5}">
                      <a16:colId xmlns:a16="http://schemas.microsoft.com/office/drawing/2014/main" val="4260696644"/>
                    </a:ext>
                  </a:extLst>
                </a:gridCol>
              </a:tblGrid>
              <a:tr h="55094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Задания в учебнике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Компетентностно-ориентированные задания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65818607"/>
                  </a:ext>
                </a:extLst>
              </a:tr>
              <a:tr h="2356808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1. Прочтите параграф. Ответьте на вопросы учебника.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</a:rPr>
                        <a:t>Пример  1  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1. Стимул: Вы выслушали сообщение ученика на конференции.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2.  Задачная формулировка: Подготовьтесь задать разные  вопросы (6) по данной теме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3. Источник информации: текст выступления (сообщение ученика), ромашка Блума (какие бывают вопросы), таблица «Вопросы и понятия» (Технология развития критического мышления через чтение и письмо)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4. Инструментарий – аналитическая шкала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4517565"/>
                  </a:ext>
                </a:extLst>
              </a:tr>
              <a:tr h="364234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2.  Составьте пищевую цепь по картинке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Пример 2.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1. Стимул: В Китае основным продуктом питания является рис. Китайцы заметили, что воробьи, поедающие рис, наносят вред сельскому хозяйству. За несколько лет были истреблены все птицы.  Но  урожай риса  не увеличился, а уменьшился.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2. Задачная формулировка: Почему урожай риса не увеличился?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3. Инструментарий – модельный ответ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Пример3.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1. Стимул: Было замечено, что вороны одни съедобные грибы отбрасывают клювом в сторону, а другие  едят.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2. Объясните это явление. Какую информацию вы будете использовать?</a:t>
                      </a:r>
                    </a:p>
                    <a:p>
                      <a:pPr algn="just"/>
                      <a:r>
                        <a:rPr lang="ru-RU" sz="1400" dirty="0">
                          <a:effectLst/>
                        </a:rPr>
                        <a:t>3. Инструментарий  - аналитическая шкала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1921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29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06889D-B4ED-4187-8C45-62CC713A3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71930"/>
              </p:ext>
            </p:extLst>
          </p:nvPr>
        </p:nvGraphicFramePr>
        <p:xfrm>
          <a:off x="0" y="100483"/>
          <a:ext cx="12192000" cy="6858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8005809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948329050"/>
                    </a:ext>
                  </a:extLst>
                </a:gridCol>
              </a:tblGrid>
              <a:tr h="344978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Какая температура воздуха в горах?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Пример 4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1. Стимул: Знаете ли вы легенду об Икаре? О мальчике, который сделал себе крылья и поднялся к солнцу. Но  солнце растопило воск, которым Икар скрепил крылья.  И Икар упал в море.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2. Задачная формулировка: Могло ли это случиться в действительности, если предположить, что Икар, действительно, мог долететь до солнца?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3. Инструментарий – модельный ответ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6674068"/>
                  </a:ext>
                </a:extLst>
              </a:tr>
              <a:tr h="3408211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Пример 5.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1. Стимул: Во время грозы удар молнии чаще всех других животных (собаки, кошки, лошади, козы) поражает корову.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2. Задачная формулировка: Объясните это явление. Составьте памятку «Как вести себя во время грозы»</a:t>
                      </a:r>
                    </a:p>
                    <a:p>
                      <a:pPr algn="just"/>
                      <a:r>
                        <a:rPr lang="ru-RU" dirty="0">
                          <a:effectLst/>
                        </a:rPr>
                        <a:t>3.Инструментарий – модельный ответ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007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604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5F4DE-D348-466D-AB63-F2A04EB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Возможные способы организации работы с изучаемым  материалом: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AB3EC-2978-4B65-B90E-8A0BB381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591" y="1989574"/>
            <a:ext cx="9927021" cy="42443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b="1" i="1" dirty="0"/>
              <a:t>Трансформация  материала под определенную коммуникативную задачу (постановка вопросов, написание памятки, составление  отчета о проведенном эксперименте,  графика наблюдения и т. п.).</a:t>
            </a:r>
          </a:p>
          <a:p>
            <a:pPr marL="0" indent="0" algn="just">
              <a:buNone/>
            </a:pPr>
            <a:r>
              <a:rPr lang="ru-RU" sz="2000" b="1" i="1" dirty="0"/>
              <a:t>Самостоятельное изучение нового материала без предварительного объяснения учителя (определение цели планирование последовательности изучения, постановка задач, отбор инструментария и т.п).</a:t>
            </a:r>
          </a:p>
          <a:p>
            <a:pPr marL="0" indent="0" algn="just">
              <a:buNone/>
            </a:pPr>
            <a:r>
              <a:rPr lang="ru-RU" sz="2000" b="1" i="1" dirty="0"/>
              <a:t>Учащиеся дополняют информацию, полученную из учебника или представленную учителем, информацией, самостоятельно полученной из других источников (соотнесение информации, проверка достоверности информации).</a:t>
            </a:r>
          </a:p>
          <a:p>
            <a:pPr marL="0" indent="0" algn="just">
              <a:buNone/>
            </a:pPr>
            <a:r>
              <a:rPr lang="ru-RU" sz="2000" b="1" i="1" dirty="0"/>
              <a:t>Работа с материалом, содержащим противоречивые сведения, противоположные позиции и, следовательно, допускающим различное толкование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28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E509E-10E4-4A4B-AD39-82EC34ED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Способы организации обратной связи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CC8DFD-B0B0-493F-91C5-79EB1588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255" y="2133600"/>
            <a:ext cx="10620357" cy="4724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1. Лист обратной связи, составленный на основе модельного ответа, где ученик помечает, что легко, что сложно, с чем может справиться без помощи учителя.</a:t>
            </a:r>
          </a:p>
          <a:p>
            <a:pPr algn="just"/>
            <a:r>
              <a:rPr lang="ru-RU" dirty="0"/>
              <a:t>2. Рефлексивный лист</a:t>
            </a:r>
          </a:p>
          <a:p>
            <a:pPr algn="just"/>
            <a:r>
              <a:rPr lang="ru-RU" dirty="0"/>
              <a:t>Пример рефлексивного листа.</a:t>
            </a:r>
          </a:p>
          <a:p>
            <a:pPr algn="just"/>
            <a:r>
              <a:rPr lang="ru-RU" dirty="0"/>
              <a:t>С какими трудностями  вы встретились при выполнении работы? (указываются возможные затруднения в соответствии  с аналитической шкалой)</a:t>
            </a:r>
          </a:p>
          <a:p>
            <a:pPr algn="just"/>
            <a:r>
              <a:rPr lang="ru-RU" dirty="0"/>
              <a:t>Как вы думаете, почему вам  было легко /трудно  справиться с заданием?</a:t>
            </a:r>
          </a:p>
          <a:p>
            <a:pPr algn="just"/>
            <a:r>
              <a:rPr lang="ru-RU" dirty="0"/>
              <a:t> Распишите порядок ваших действий при решении проблемы.</a:t>
            </a:r>
          </a:p>
          <a:p>
            <a:pPr algn="just"/>
            <a:r>
              <a:rPr lang="ru-RU" dirty="0"/>
              <a:t>С какой задачей  вы сегодня справились ?</a:t>
            </a:r>
          </a:p>
          <a:p>
            <a:pPr algn="just"/>
            <a:r>
              <a:rPr lang="ru-RU" dirty="0"/>
              <a:t>За что  вы бы  поставили себе  высокую отметку ?</a:t>
            </a:r>
          </a:p>
          <a:p>
            <a:pPr algn="just"/>
            <a:r>
              <a:rPr lang="ru-RU" dirty="0"/>
              <a:t> Что бы вы посоветовали себе,  если бы вам предложили выполнить эту работу еще раз</a:t>
            </a:r>
          </a:p>
          <a:p>
            <a:pPr algn="just"/>
            <a:r>
              <a:rPr lang="ru-RU" dirty="0"/>
              <a:t>Если бы вам предложили выполнить эту работу еще раз, что бы   вы сделали по-другому?</a:t>
            </a:r>
          </a:p>
          <a:p>
            <a:pPr algn="just"/>
            <a:r>
              <a:rPr lang="ru-RU" dirty="0"/>
              <a:t>Какую информацию  вы бы включили в задание еще, что бы убрали?</a:t>
            </a:r>
          </a:p>
        </p:txBody>
      </p:sp>
    </p:spTree>
    <p:extLst>
      <p:ext uri="{BB962C8B-B14F-4D97-AF65-F5344CB8AC3E}">
        <p14:creationId xmlns:p14="http://schemas.microsoft.com/office/powerpoint/2010/main" val="1315967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CC8DFD-B0B0-493F-91C5-79EB1588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0299" y="1014884"/>
            <a:ext cx="9364313" cy="4896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/>
              <a:t>Стремление достичь качества обучения останется мечтой в случае, если учитель не будет иметь в своей педагогической практике особых практико-ориентированных заданий и способов измерения «продвижения» в  развитии функциональной грамотности учащихся, что будет его педагогическим инструментом.</a:t>
            </a:r>
          </a:p>
        </p:txBody>
      </p:sp>
    </p:spTree>
    <p:extLst>
      <p:ext uri="{BB962C8B-B14F-4D97-AF65-F5344CB8AC3E}">
        <p14:creationId xmlns:p14="http://schemas.microsoft.com/office/powerpoint/2010/main" val="141875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709D0-357B-4D51-BB27-FD14406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58463" y="1904999"/>
            <a:ext cx="9746150" cy="2114341"/>
          </a:xfrm>
        </p:spPr>
        <p:txBody>
          <a:bodyPr>
            <a:normAutofit/>
          </a:bodyPr>
          <a:lstStyle/>
          <a:p>
            <a:r>
              <a:rPr lang="ru-RU" sz="60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8132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5BA044-835C-4370-888E-92227667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6211"/>
            <a:ext cx="12192001" cy="71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4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34F9662-0B8E-4D12-B474-EEC82BA4F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008861"/>
              </p:ext>
            </p:extLst>
          </p:nvPr>
        </p:nvGraphicFramePr>
        <p:xfrm>
          <a:off x="1063689" y="3164944"/>
          <a:ext cx="9871790" cy="1463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74358">
                  <a:extLst>
                    <a:ext uri="{9D8B030D-6E8A-4147-A177-3AD203B41FA5}">
                      <a16:colId xmlns:a16="http://schemas.microsoft.com/office/drawing/2014/main" val="866602012"/>
                    </a:ext>
                  </a:extLst>
                </a:gridCol>
                <a:gridCol w="1974358">
                  <a:extLst>
                    <a:ext uri="{9D8B030D-6E8A-4147-A177-3AD203B41FA5}">
                      <a16:colId xmlns:a16="http://schemas.microsoft.com/office/drawing/2014/main" val="2623628222"/>
                    </a:ext>
                  </a:extLst>
                </a:gridCol>
                <a:gridCol w="1974358">
                  <a:extLst>
                    <a:ext uri="{9D8B030D-6E8A-4147-A177-3AD203B41FA5}">
                      <a16:colId xmlns:a16="http://schemas.microsoft.com/office/drawing/2014/main" val="2757733250"/>
                    </a:ext>
                  </a:extLst>
                </a:gridCol>
                <a:gridCol w="1974358">
                  <a:extLst>
                    <a:ext uri="{9D8B030D-6E8A-4147-A177-3AD203B41FA5}">
                      <a16:colId xmlns:a16="http://schemas.microsoft.com/office/drawing/2014/main" val="57411351"/>
                    </a:ext>
                  </a:extLst>
                </a:gridCol>
                <a:gridCol w="1974358">
                  <a:extLst>
                    <a:ext uri="{9D8B030D-6E8A-4147-A177-3AD203B41FA5}">
                      <a16:colId xmlns:a16="http://schemas.microsoft.com/office/drawing/2014/main" val="1747672167"/>
                    </a:ext>
                  </a:extLst>
                </a:gridCol>
              </a:tblGrid>
              <a:tr h="14322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1 </a:t>
                      </a:r>
                    </a:p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Технология проектной деятельности</a:t>
                      </a:r>
                      <a:endParaRPr lang="ru-RU" dirty="0">
                        <a:solidFill>
                          <a:schemeClr val="tx1">
                            <a:alpha val="7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2 Информационно-коммуникативные технологии</a:t>
                      </a:r>
                      <a:endParaRPr lang="ru-RU" dirty="0">
                        <a:solidFill>
                          <a:schemeClr val="tx1">
                            <a:alpha val="7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</a:p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Технология оценивания учебных достижений</a:t>
                      </a:r>
                      <a:endParaRPr lang="ru-RU" dirty="0">
                        <a:solidFill>
                          <a:schemeClr val="tx1">
                            <a:alpha val="7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4 </a:t>
                      </a:r>
                    </a:p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Технология продуктивного чтения</a:t>
                      </a:r>
                      <a:endParaRPr lang="ru-RU" dirty="0">
                        <a:solidFill>
                          <a:schemeClr val="tx1">
                            <a:alpha val="7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effectLst/>
                        </a:rPr>
                        <a:t> Технология проблемного обучения</a:t>
                      </a:r>
                      <a:endParaRPr lang="ru-RU" dirty="0">
                        <a:solidFill>
                          <a:schemeClr val="tx1">
                            <a:alpha val="71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0298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B7DE31F-FEF8-4666-874C-15F7E5FC2446}"/>
              </a:ext>
            </a:extLst>
          </p:cNvPr>
          <p:cNvCxnSpPr>
            <a:cxnSpLocks/>
          </p:cNvCxnSpPr>
          <p:nvPr/>
        </p:nvCxnSpPr>
        <p:spPr>
          <a:xfrm flipH="1">
            <a:off x="2096278" y="1676246"/>
            <a:ext cx="1418252" cy="1432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FE524F9-3E7D-4521-9EC5-C1F0CAB0640F}"/>
              </a:ext>
            </a:extLst>
          </p:cNvPr>
          <p:cNvCxnSpPr>
            <a:cxnSpLocks/>
          </p:cNvCxnSpPr>
          <p:nvPr/>
        </p:nvCxnSpPr>
        <p:spPr>
          <a:xfrm flipH="1">
            <a:off x="3974841" y="2032675"/>
            <a:ext cx="206408" cy="1024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F2A4AFA-0B16-4120-86B0-093E504B24F2}"/>
              </a:ext>
            </a:extLst>
          </p:cNvPr>
          <p:cNvCxnSpPr>
            <a:cxnSpLocks/>
          </p:cNvCxnSpPr>
          <p:nvPr/>
        </p:nvCxnSpPr>
        <p:spPr>
          <a:xfrm>
            <a:off x="6095999" y="2206690"/>
            <a:ext cx="0" cy="923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E238EE1-7834-4C89-A3FD-8ABF4D124637}"/>
              </a:ext>
            </a:extLst>
          </p:cNvPr>
          <p:cNvCxnSpPr>
            <a:cxnSpLocks/>
          </p:cNvCxnSpPr>
          <p:nvPr/>
        </p:nvCxnSpPr>
        <p:spPr>
          <a:xfrm>
            <a:off x="7474660" y="2057870"/>
            <a:ext cx="536090" cy="108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1A1DD56-B03B-4D10-BB6C-9183072095B6}"/>
              </a:ext>
            </a:extLst>
          </p:cNvPr>
          <p:cNvCxnSpPr>
            <a:cxnSpLocks/>
          </p:cNvCxnSpPr>
          <p:nvPr/>
        </p:nvCxnSpPr>
        <p:spPr>
          <a:xfrm>
            <a:off x="8677468" y="1616880"/>
            <a:ext cx="1378662" cy="155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1985685-974B-451E-A22D-56945F5FD1CF}"/>
              </a:ext>
            </a:extLst>
          </p:cNvPr>
          <p:cNvSpPr/>
          <p:nvPr/>
        </p:nvSpPr>
        <p:spPr>
          <a:xfrm>
            <a:off x="3586065" y="975049"/>
            <a:ext cx="5019868" cy="11150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/>
              <a:t>Технологии, способствующие развитию естественнонаучной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7161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EF495-B6C7-47C0-BFF2-BE845EE3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Формы и методы, которые способствуют развитию функциональной грамотности</a:t>
            </a:r>
            <a:r>
              <a:rPr lang="ru-RU" sz="2700" b="0" i="0" dirty="0">
                <a:solidFill>
                  <a:srgbClr val="000000"/>
                </a:solidFill>
                <a:effectLst/>
                <a:latin typeface="yandex-sans"/>
              </a:rPr>
              <a:t>:</a:t>
            </a: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F9C5360-892B-4B8D-B50C-CD47F968D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677438"/>
              </p:ext>
            </p:extLst>
          </p:nvPr>
        </p:nvGraphicFramePr>
        <p:xfrm>
          <a:off x="1268963" y="2359090"/>
          <a:ext cx="10235649" cy="21398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6251">
                  <a:extLst>
                    <a:ext uri="{9D8B030D-6E8A-4147-A177-3AD203B41FA5}">
                      <a16:colId xmlns:a16="http://schemas.microsoft.com/office/drawing/2014/main" val="261002104"/>
                    </a:ext>
                  </a:extLst>
                </a:gridCol>
                <a:gridCol w="1194319">
                  <a:extLst>
                    <a:ext uri="{9D8B030D-6E8A-4147-A177-3AD203B41FA5}">
                      <a16:colId xmlns:a16="http://schemas.microsoft.com/office/drawing/2014/main" val="2369372402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1762137763"/>
                    </a:ext>
                  </a:extLst>
                </a:gridCol>
                <a:gridCol w="1166326">
                  <a:extLst>
                    <a:ext uri="{9D8B030D-6E8A-4147-A177-3AD203B41FA5}">
                      <a16:colId xmlns:a16="http://schemas.microsoft.com/office/drawing/2014/main" val="251333149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5687882"/>
                    </a:ext>
                  </a:extLst>
                </a:gridCol>
                <a:gridCol w="1418253">
                  <a:extLst>
                    <a:ext uri="{9D8B030D-6E8A-4147-A177-3AD203B41FA5}">
                      <a16:colId xmlns:a16="http://schemas.microsoft.com/office/drawing/2014/main" val="3744936151"/>
                    </a:ext>
                  </a:extLst>
                </a:gridCol>
                <a:gridCol w="2146002">
                  <a:extLst>
                    <a:ext uri="{9D8B030D-6E8A-4147-A177-3AD203B41FA5}">
                      <a16:colId xmlns:a16="http://schemas.microsoft.com/office/drawing/2014/main" val="341342813"/>
                    </a:ext>
                  </a:extLst>
                </a:gridCol>
              </a:tblGrid>
              <a:tr h="2139820"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1</a:t>
                      </a:r>
                    </a:p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 Групповая форма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2 </a:t>
                      </a:r>
                    </a:p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Игровая форма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3 Творческие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4</a:t>
                      </a:r>
                    </a:p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 Тестовые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5 Практическая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6 </a:t>
                      </a:r>
                    </a:p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Ролевые и деловые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7 Исследовательская деятельность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51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2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180ED-F216-4AEF-994D-F4289F90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Естественнонаучная грамотность включает в себя следующие компоненты: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338DCAC-D3BC-4749-B61C-151288AFD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857877"/>
              </p:ext>
            </p:extLst>
          </p:nvPr>
        </p:nvGraphicFramePr>
        <p:xfrm>
          <a:off x="2024743" y="2133600"/>
          <a:ext cx="9479871" cy="24010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3512">
                  <a:extLst>
                    <a:ext uri="{9D8B030D-6E8A-4147-A177-3AD203B41FA5}">
                      <a16:colId xmlns:a16="http://schemas.microsoft.com/office/drawing/2014/main" val="414162209"/>
                    </a:ext>
                  </a:extLst>
                </a:gridCol>
                <a:gridCol w="3811979">
                  <a:extLst>
                    <a:ext uri="{9D8B030D-6E8A-4147-A177-3AD203B41FA5}">
                      <a16:colId xmlns:a16="http://schemas.microsoft.com/office/drawing/2014/main" val="2039986526"/>
                    </a:ext>
                  </a:extLst>
                </a:gridCol>
                <a:gridCol w="2954380">
                  <a:extLst>
                    <a:ext uri="{9D8B030D-6E8A-4147-A177-3AD203B41FA5}">
                      <a16:colId xmlns:a16="http://schemas.microsoft.com/office/drawing/2014/main" val="3767404242"/>
                    </a:ext>
                  </a:extLst>
                </a:gridCol>
              </a:tblGrid>
              <a:tr h="2401078">
                <a:tc>
                  <a:txBody>
                    <a:bodyPr/>
                    <a:lstStyle/>
                    <a:p>
                      <a:r>
                        <a:rPr lang="ru-RU" sz="2400" b="1" i="1" dirty="0" err="1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общеучебные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 явления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естественнонаучные понятия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yandex-sans"/>
                        </a:rPr>
                        <a:t>контекстные ситуации</a:t>
                      </a:r>
                      <a:endParaRPr lang="ru-RU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45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045DC-F39E-4085-B490-2945C65E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5" y="303476"/>
            <a:ext cx="7184571" cy="113343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Основное требование к заданиям по</a:t>
            </a:r>
            <a:b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оцениванию и формированию</a:t>
            </a:r>
            <a:b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  <a:t>естественнонаучной грамотности</a:t>
            </a:r>
            <a:br>
              <a:rPr lang="ru-RU" b="0" i="0" dirty="0">
                <a:solidFill>
                  <a:srgbClr val="000000"/>
                </a:solidFill>
                <a:effectLst/>
                <a:latin typeface="yandex-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72FCA-216B-4EE5-A6BF-DEA08524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375" y="2456268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yandex-sans"/>
              </a:rPr>
              <a:t> З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yandex-sans"/>
              </a:rPr>
              <a:t>адания нацелены на проверку умений,</a:t>
            </a:r>
          </a:p>
          <a:p>
            <a:pPr marL="0" indent="0" algn="just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yandex-sans"/>
              </a:rPr>
              <a:t>характеризующих естественнонаучную грамотность, но при этом должны основываться на ситуациях, которые можно назвать жизненными, реальными и интересными для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67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C7661-40DE-41B8-A890-9A476BCF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Модель заданий по оцениванию естественнонаучной грамотности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D8CC2-A89E-418A-9DEF-996B2D10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52734"/>
            <a:ext cx="9750490" cy="4469363"/>
          </a:xfrm>
        </p:spPr>
        <p:txBody>
          <a:bodyPr>
            <a:normAutofit fontScale="85000" lnSpcReduction="10000"/>
          </a:bodyPr>
          <a:lstStyle/>
          <a:p>
            <a:pPr marL="0" marR="0" lvl="0" indent="0" algn="just" defTabSz="1042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Задания, как правило, основаны на проблемном материале, включающем текст, графики, таблицы и связанные с ними вопросы. В свою очередь, каждый из вопросов в составе этих заданий классифицируется по следующим категориям: </a:t>
            </a:r>
          </a:p>
          <a:p>
            <a:pPr marL="391009" marR="0" lvl="0" indent="-391009" algn="just" defTabSz="1042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умение, на оценивание которого направлен вопрос;</a:t>
            </a:r>
          </a:p>
          <a:p>
            <a:pPr marL="391009" marR="0" lvl="0" indent="-391009" algn="just" defTabSz="1042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тип естественнонаучного знания, затрагиваемый в вопросе;</a:t>
            </a:r>
          </a:p>
          <a:p>
            <a:pPr marL="391009" marR="0" lvl="0" indent="-391009" algn="just" defTabSz="1042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контекст;</a:t>
            </a:r>
          </a:p>
          <a:p>
            <a:pPr marL="391009" marR="0" lvl="0" indent="-391009" algn="just" defTabSz="1042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познавательный уровень (или степень трудности)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8530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335</TotalTime>
  <Words>3247</Words>
  <Application>Microsoft Office PowerPoint</Application>
  <PresentationFormat>Широкоэкранный</PresentationFormat>
  <Paragraphs>262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Arial</vt:lpstr>
      <vt:lpstr>Calibri</vt:lpstr>
      <vt:lpstr>Century Gothic</vt:lpstr>
      <vt:lpstr>PT Sans</vt:lpstr>
      <vt:lpstr>PT Sans Regular</vt:lpstr>
      <vt:lpstr>Sitka Heading</vt:lpstr>
      <vt:lpstr>Times New Roman</vt:lpstr>
      <vt:lpstr>Verdana</vt:lpstr>
      <vt:lpstr>Wingdings 3</vt:lpstr>
      <vt:lpstr>yandex-sans</vt:lpstr>
      <vt:lpstr>Легкий дым</vt:lpstr>
      <vt:lpstr>file:///\\localhost\Users\Kohin\Desktop\Семинар%20PISA-2018\естественнонаучная%20грамотность\Macintosh%20HD:Users:Kohin:Desktop:Семинар%20PISA-2018:естественнонаучная%20грамотность:модель_заданий_по_ЕНГ.docx!OLE_LINK1</vt:lpstr>
      <vt:lpstr>Естественнонаучная грамотность как одно из направлений функциональной грамотности младших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методы, которые способствуют развитию функциональной грамотности: </vt:lpstr>
      <vt:lpstr>Естественнонаучная грамотность включает в себя следующие компоненты:</vt:lpstr>
      <vt:lpstr>Основное требование к заданиям по оцениванию и формированию естественнонаучной грамотности </vt:lpstr>
      <vt:lpstr>Модель заданий по оцениванию естественнонаучной грамотности</vt:lpstr>
      <vt:lpstr>Особенности заданий для оценки функциональной грамотности</vt:lpstr>
      <vt:lpstr>Презентация PowerPoint</vt:lpstr>
      <vt:lpstr>Типы научного знания</vt:lpstr>
      <vt:lpstr>Методы научного познания</vt:lpstr>
      <vt:lpstr>ЭМПИРИЧЕСКИЕ НАУЧНЫЕ МЕТОДЫ</vt:lpstr>
      <vt:lpstr>Теоретические научные методы</vt:lpstr>
      <vt:lpstr>Контексты</vt:lpstr>
      <vt:lpstr>Три уровня рассмотрения ситуации</vt:lpstr>
      <vt:lpstr>Уровень познавательных действий</vt:lpstr>
      <vt:lpstr>Виды заданий на уроках окружающего мира</vt:lpstr>
      <vt:lpstr>Презентация PowerPoint</vt:lpstr>
      <vt:lpstr>В старину люди использовали пальцы, руки, ноги как  образцы  для создания первых мер длины. Сколько сантиметров содержит локоть и пядь? Внимательно прочитайте текст, рассмотрите рисунки. Измерьте предметы, находящиеся в классной комнате, в локтях и пядях. </vt:lpstr>
      <vt:lpstr>Блок 2. Задания, направленные на применение знаний в опыте деятельности  </vt:lpstr>
      <vt:lpstr>Общая структура  практико-ориентированных заданий:</vt:lpstr>
      <vt:lpstr>Традиционное задание «Расскажи, как нужно ухаживать за домашними питомцами. Используй рисунки при ответе»  может выглядеть следующим  образом:</vt:lpstr>
      <vt:lpstr>Презентация PowerPoint</vt:lpstr>
      <vt:lpstr>Пример модельного ответа  </vt:lpstr>
      <vt:lpstr>Презентация PowerPoint</vt:lpstr>
      <vt:lpstr>примеры аналогичных  практико-ориентированных заданий, направленных на применение знаний в опыте деятельности</vt:lpstr>
      <vt:lpstr>Блок 3. Задания, позволяющие сформировать опыт рассуждения при решении нестандартных задач – жизненных ситуаций </vt:lpstr>
      <vt:lpstr>Презентация PowerPoint</vt:lpstr>
      <vt:lpstr>Презентация PowerPoint</vt:lpstr>
      <vt:lpstr>Возможные способы организации работы с изучаемым  материалом:</vt:lpstr>
      <vt:lpstr>Способы организации обратной связи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Естественнонаучная грамотность в контексте функциональной грамотности</dc:title>
  <dc:creator>Comp</dc:creator>
  <cp:lastModifiedBy>admin</cp:lastModifiedBy>
  <cp:revision>28</cp:revision>
  <dcterms:created xsi:type="dcterms:W3CDTF">2020-11-19T17:53:19Z</dcterms:created>
  <dcterms:modified xsi:type="dcterms:W3CDTF">2021-03-09T15:49:53Z</dcterms:modified>
</cp:coreProperties>
</file>